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8288000" cy="10287000"/>
  <p:notesSz cx="6858000" cy="9144000"/>
  <p:embeddedFontLst>
    <p:embeddedFont>
      <p:font typeface="Inter" panose="020B0604020202020204" charset="0"/>
      <p:regular r:id="rId15"/>
    </p:embeddedFont>
    <p:embeddedFont>
      <p:font typeface="Inter Bold" panose="020B0604020202020204" charset="0"/>
      <p:regular r:id="rId16"/>
    </p:embeddedFont>
    <p:embeddedFont>
      <p:font typeface="Inter Italics" panose="020B0604020202020204" charset="0"/>
      <p:regular r:id="rId17"/>
    </p:embeddedFont>
    <p:embeddedFont>
      <p:font typeface="Montserrat" panose="00000500000000000000" pitchFamily="2" charset="0"/>
      <p:regular r:id="rId18"/>
      <p:bold r:id="rId19"/>
      <p:italic r:id="rId20"/>
      <p:boldItalic r:id="rId21"/>
    </p:embeddedFont>
    <p:embeddedFont>
      <p:font typeface="Montserrat Bold" panose="00000800000000000000" charset="0"/>
      <p:regular r:id="rId22"/>
    </p:embeddedFont>
    <p:embeddedFont>
      <p:font typeface="Montserrat Bold Italics" panose="020B0604020202020204" charset="0"/>
      <p:regular r:id="rId23"/>
    </p:embeddedFont>
    <p:embeddedFont>
      <p:font typeface="Muli Heavy" panose="020B0604020202020204" charset="0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A97903-4733-4B37-87CB-852733FA26ED}" v="9" dt="2024-06-06T02:46:02.7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0" d="100"/>
          <a:sy n="70" d="100"/>
        </p:scale>
        <p:origin x="77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8.fntdata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11" Type="http://schemas.openxmlformats.org/officeDocument/2006/relationships/image" Target="../media/image3.pn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01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250903"/>
            <a:ext cx="18288000" cy="9186986"/>
          </a:xfrm>
          <a:custGeom>
            <a:avLst/>
            <a:gdLst/>
            <a:ahLst/>
            <a:cxnLst/>
            <a:rect l="l" t="t" r="r" b="b"/>
            <a:pathLst>
              <a:path w="18288000" h="9186986">
                <a:moveTo>
                  <a:pt x="0" y="0"/>
                </a:moveTo>
                <a:lnTo>
                  <a:pt x="18288000" y="0"/>
                </a:lnTo>
                <a:lnTo>
                  <a:pt x="18288000" y="9186987"/>
                </a:lnTo>
                <a:lnTo>
                  <a:pt x="0" y="918698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052" b="-1124"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3" name="TextBox 3"/>
          <p:cNvSpPr txBox="1"/>
          <p:nvPr/>
        </p:nvSpPr>
        <p:spPr>
          <a:xfrm>
            <a:off x="0" y="8059784"/>
            <a:ext cx="18288000" cy="17741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559"/>
              </a:lnSpc>
            </a:pPr>
            <a:r>
              <a:rPr lang="en-US" sz="10399">
                <a:solidFill>
                  <a:srgbClr val="F6F5F3"/>
                </a:solidFill>
                <a:latin typeface="Montserrat Bold Italics"/>
              </a:rPr>
              <a:t>Are you awards ready?</a:t>
            </a:r>
          </a:p>
        </p:txBody>
      </p:sp>
      <p:sp>
        <p:nvSpPr>
          <p:cNvPr id="4" name="AutoShape 4"/>
          <p:cNvSpPr/>
          <p:nvPr/>
        </p:nvSpPr>
        <p:spPr>
          <a:xfrm>
            <a:off x="702641" y="8250284"/>
            <a:ext cx="16987330" cy="0"/>
          </a:xfrm>
          <a:prstGeom prst="line">
            <a:avLst/>
          </a:prstGeom>
          <a:ln w="38100" cap="flat">
            <a:solidFill>
              <a:srgbClr val="FAD34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NZ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01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368747" y="0"/>
            <a:ext cx="13550506" cy="7091432"/>
          </a:xfrm>
          <a:custGeom>
            <a:avLst/>
            <a:gdLst/>
            <a:ahLst/>
            <a:cxnLst/>
            <a:rect l="l" t="t" r="r" b="b"/>
            <a:pathLst>
              <a:path w="13550506" h="7091432">
                <a:moveTo>
                  <a:pt x="0" y="0"/>
                </a:moveTo>
                <a:lnTo>
                  <a:pt x="13550506" y="0"/>
                </a:lnTo>
                <a:lnTo>
                  <a:pt x="13550506" y="7091432"/>
                </a:lnTo>
                <a:lnTo>
                  <a:pt x="0" y="709143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3" name="TextBox 3"/>
          <p:cNvSpPr txBox="1"/>
          <p:nvPr/>
        </p:nvSpPr>
        <p:spPr>
          <a:xfrm>
            <a:off x="0" y="6862321"/>
            <a:ext cx="18288000" cy="15430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600"/>
              </a:lnSpc>
            </a:pPr>
            <a:r>
              <a:rPr lang="en-US" sz="9000" spc="180">
                <a:solidFill>
                  <a:srgbClr val="FAD34B"/>
                </a:solidFill>
                <a:latin typeface="Montserrat Bold"/>
              </a:rPr>
              <a:t>9.00AM MONDAY 10 JUNE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815852" y="8329168"/>
            <a:ext cx="14656296" cy="9291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03"/>
              </a:lnSpc>
            </a:pPr>
            <a:r>
              <a:rPr lang="en-US" sz="5599" spc="391">
                <a:solidFill>
                  <a:srgbClr val="FFFFFF"/>
                </a:solidFill>
                <a:latin typeface="Montserrat Bold"/>
              </a:rPr>
              <a:t>WWW.BUSINESSWHANGANUI.NZ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01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156862" y="5143500"/>
            <a:ext cx="3843195" cy="4949882"/>
          </a:xfrm>
          <a:custGeom>
            <a:avLst/>
            <a:gdLst/>
            <a:ahLst/>
            <a:cxnLst/>
            <a:rect l="l" t="t" r="r" b="b"/>
            <a:pathLst>
              <a:path w="3843195" h="4949882">
                <a:moveTo>
                  <a:pt x="0" y="0"/>
                </a:moveTo>
                <a:lnTo>
                  <a:pt x="3843196" y="0"/>
                </a:lnTo>
                <a:lnTo>
                  <a:pt x="3843196" y="4949882"/>
                </a:lnTo>
                <a:lnTo>
                  <a:pt x="0" y="49498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245" b="-8245"/>
            </a:stretch>
          </a:blipFill>
          <a:ln w="38100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endParaRPr lang="en-NZ"/>
          </a:p>
        </p:txBody>
      </p:sp>
      <p:sp>
        <p:nvSpPr>
          <p:cNvPr id="3" name="Freeform 3"/>
          <p:cNvSpPr/>
          <p:nvPr/>
        </p:nvSpPr>
        <p:spPr>
          <a:xfrm>
            <a:off x="14758857" y="250688"/>
            <a:ext cx="3241201" cy="4862989"/>
          </a:xfrm>
          <a:custGeom>
            <a:avLst/>
            <a:gdLst/>
            <a:ahLst/>
            <a:cxnLst/>
            <a:rect l="l" t="t" r="r" b="b"/>
            <a:pathLst>
              <a:path w="3241201" h="4862989">
                <a:moveTo>
                  <a:pt x="0" y="0"/>
                </a:moveTo>
                <a:lnTo>
                  <a:pt x="3241201" y="0"/>
                </a:lnTo>
                <a:lnTo>
                  <a:pt x="3241201" y="4862988"/>
                </a:lnTo>
                <a:lnTo>
                  <a:pt x="0" y="486298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w="38100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endParaRPr lang="en-NZ"/>
          </a:p>
        </p:txBody>
      </p:sp>
      <p:sp>
        <p:nvSpPr>
          <p:cNvPr id="4" name="Freeform 4"/>
          <p:cNvSpPr/>
          <p:nvPr/>
        </p:nvSpPr>
        <p:spPr>
          <a:xfrm>
            <a:off x="538649" y="6176348"/>
            <a:ext cx="4248444" cy="3917034"/>
          </a:xfrm>
          <a:custGeom>
            <a:avLst/>
            <a:gdLst/>
            <a:ahLst/>
            <a:cxnLst/>
            <a:rect l="l" t="t" r="r" b="b"/>
            <a:pathLst>
              <a:path w="4248444" h="3917034">
                <a:moveTo>
                  <a:pt x="0" y="0"/>
                </a:moveTo>
                <a:lnTo>
                  <a:pt x="4248445" y="0"/>
                </a:lnTo>
                <a:lnTo>
                  <a:pt x="4248445" y="3917034"/>
                </a:lnTo>
                <a:lnTo>
                  <a:pt x="0" y="391703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649" r="-37683"/>
            </a:stretch>
          </a:blipFill>
          <a:ln w="38100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endParaRPr lang="en-NZ"/>
          </a:p>
        </p:txBody>
      </p:sp>
      <p:sp>
        <p:nvSpPr>
          <p:cNvPr id="5" name="Freeform 5"/>
          <p:cNvSpPr/>
          <p:nvPr/>
        </p:nvSpPr>
        <p:spPr>
          <a:xfrm>
            <a:off x="10648718" y="5143500"/>
            <a:ext cx="3299115" cy="4949882"/>
          </a:xfrm>
          <a:custGeom>
            <a:avLst/>
            <a:gdLst/>
            <a:ahLst/>
            <a:cxnLst/>
            <a:rect l="l" t="t" r="r" b="b"/>
            <a:pathLst>
              <a:path w="3299115" h="4949882">
                <a:moveTo>
                  <a:pt x="0" y="0"/>
                </a:moveTo>
                <a:lnTo>
                  <a:pt x="3299115" y="0"/>
                </a:lnTo>
                <a:lnTo>
                  <a:pt x="3299115" y="4949882"/>
                </a:lnTo>
                <a:lnTo>
                  <a:pt x="0" y="494988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  <a:ln w="38100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endParaRPr lang="en-NZ"/>
          </a:p>
        </p:txBody>
      </p:sp>
      <p:sp>
        <p:nvSpPr>
          <p:cNvPr id="6" name="Freeform 6"/>
          <p:cNvSpPr/>
          <p:nvPr/>
        </p:nvSpPr>
        <p:spPr>
          <a:xfrm>
            <a:off x="4996644" y="5821644"/>
            <a:ext cx="5442524" cy="4271738"/>
          </a:xfrm>
          <a:custGeom>
            <a:avLst/>
            <a:gdLst/>
            <a:ahLst/>
            <a:cxnLst/>
            <a:rect l="l" t="t" r="r" b="b"/>
            <a:pathLst>
              <a:path w="5442524" h="4271738">
                <a:moveTo>
                  <a:pt x="0" y="0"/>
                </a:moveTo>
                <a:lnTo>
                  <a:pt x="5442524" y="0"/>
                </a:lnTo>
                <a:lnTo>
                  <a:pt x="5442524" y="4271738"/>
                </a:lnTo>
                <a:lnTo>
                  <a:pt x="0" y="427173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r="-18371" b="-518"/>
            </a:stretch>
          </a:blipFill>
          <a:ln w="38100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endParaRPr lang="en-NZ"/>
          </a:p>
        </p:txBody>
      </p:sp>
      <p:sp>
        <p:nvSpPr>
          <p:cNvPr id="7" name="Freeform 7"/>
          <p:cNvSpPr/>
          <p:nvPr/>
        </p:nvSpPr>
        <p:spPr>
          <a:xfrm>
            <a:off x="11010909" y="250688"/>
            <a:ext cx="3602218" cy="4862989"/>
          </a:xfrm>
          <a:custGeom>
            <a:avLst/>
            <a:gdLst/>
            <a:ahLst/>
            <a:cxnLst/>
            <a:rect l="l" t="t" r="r" b="b"/>
            <a:pathLst>
              <a:path w="3602218" h="4862989">
                <a:moveTo>
                  <a:pt x="0" y="0"/>
                </a:moveTo>
                <a:lnTo>
                  <a:pt x="3602218" y="0"/>
                </a:lnTo>
                <a:lnTo>
                  <a:pt x="3602218" y="4862988"/>
                </a:lnTo>
                <a:lnTo>
                  <a:pt x="0" y="486298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11138"/>
            </a:stretch>
          </a:blipFill>
          <a:ln w="38100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endParaRPr lang="en-NZ"/>
          </a:p>
        </p:txBody>
      </p:sp>
      <p:sp>
        <p:nvSpPr>
          <p:cNvPr id="8" name="Freeform 8"/>
          <p:cNvSpPr/>
          <p:nvPr/>
        </p:nvSpPr>
        <p:spPr>
          <a:xfrm>
            <a:off x="5366252" y="250688"/>
            <a:ext cx="5498927" cy="5498927"/>
          </a:xfrm>
          <a:custGeom>
            <a:avLst/>
            <a:gdLst/>
            <a:ahLst/>
            <a:cxnLst/>
            <a:rect l="l" t="t" r="r" b="b"/>
            <a:pathLst>
              <a:path w="5498927" h="5498927">
                <a:moveTo>
                  <a:pt x="0" y="0"/>
                </a:moveTo>
                <a:lnTo>
                  <a:pt x="5498928" y="0"/>
                </a:lnTo>
                <a:lnTo>
                  <a:pt x="5498928" y="5498927"/>
                </a:lnTo>
                <a:lnTo>
                  <a:pt x="0" y="549892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  <a:ln w="38100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endParaRPr lang="en-NZ"/>
          </a:p>
        </p:txBody>
      </p:sp>
      <p:sp>
        <p:nvSpPr>
          <p:cNvPr id="9" name="Freeform 9"/>
          <p:cNvSpPr/>
          <p:nvPr/>
        </p:nvSpPr>
        <p:spPr>
          <a:xfrm>
            <a:off x="222892" y="250688"/>
            <a:ext cx="4980573" cy="4429999"/>
          </a:xfrm>
          <a:custGeom>
            <a:avLst/>
            <a:gdLst/>
            <a:ahLst/>
            <a:cxnLst/>
            <a:rect l="l" t="t" r="r" b="b"/>
            <a:pathLst>
              <a:path w="4980573" h="4429999">
                <a:moveTo>
                  <a:pt x="0" y="0"/>
                </a:moveTo>
                <a:lnTo>
                  <a:pt x="4980574" y="0"/>
                </a:lnTo>
                <a:lnTo>
                  <a:pt x="4980574" y="4429998"/>
                </a:lnTo>
                <a:lnTo>
                  <a:pt x="0" y="442999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10013" r="-23436"/>
            </a:stretch>
          </a:blipFill>
          <a:ln w="38100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endParaRPr lang="en-NZ"/>
          </a:p>
        </p:txBody>
      </p:sp>
      <p:sp>
        <p:nvSpPr>
          <p:cNvPr id="10" name="Freeform 10"/>
          <p:cNvSpPr/>
          <p:nvPr/>
        </p:nvSpPr>
        <p:spPr>
          <a:xfrm>
            <a:off x="222892" y="3456466"/>
            <a:ext cx="3144971" cy="3374067"/>
          </a:xfrm>
          <a:custGeom>
            <a:avLst/>
            <a:gdLst/>
            <a:ahLst/>
            <a:cxnLst/>
            <a:rect l="l" t="t" r="r" b="b"/>
            <a:pathLst>
              <a:path w="3144971" h="3374067">
                <a:moveTo>
                  <a:pt x="0" y="0"/>
                </a:moveTo>
                <a:lnTo>
                  <a:pt x="3144971" y="0"/>
                </a:lnTo>
                <a:lnTo>
                  <a:pt x="3144971" y="3374068"/>
                </a:lnTo>
                <a:lnTo>
                  <a:pt x="0" y="337406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9177" t="-12205" r="-11201"/>
            </a:stretch>
          </a:blipFill>
          <a:ln w="38100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endParaRPr lang="en-NZ"/>
          </a:p>
        </p:txBody>
      </p:sp>
      <p:sp>
        <p:nvSpPr>
          <p:cNvPr id="11" name="Freeform 11"/>
          <p:cNvSpPr/>
          <p:nvPr/>
        </p:nvSpPr>
        <p:spPr>
          <a:xfrm>
            <a:off x="3529589" y="4556521"/>
            <a:ext cx="1627114" cy="1619827"/>
          </a:xfrm>
          <a:custGeom>
            <a:avLst/>
            <a:gdLst/>
            <a:ahLst/>
            <a:cxnLst/>
            <a:rect l="l" t="t" r="r" b="b"/>
            <a:pathLst>
              <a:path w="1627114" h="1619827">
                <a:moveTo>
                  <a:pt x="0" y="0"/>
                </a:moveTo>
                <a:lnTo>
                  <a:pt x="1627113" y="0"/>
                </a:lnTo>
                <a:lnTo>
                  <a:pt x="1627113" y="1619827"/>
                </a:lnTo>
                <a:lnTo>
                  <a:pt x="0" y="1619827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t="-308" r="-119492" b="-14340"/>
            </a:stretch>
          </a:blipFill>
        </p:spPr>
        <p:txBody>
          <a:bodyPr/>
          <a:lstStyle/>
          <a:p>
            <a:endParaRPr lang="en-NZ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01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020573" y="334375"/>
            <a:ext cx="5770702" cy="4670025"/>
          </a:xfrm>
          <a:custGeom>
            <a:avLst/>
            <a:gdLst/>
            <a:ahLst/>
            <a:cxnLst/>
            <a:rect l="l" t="t" r="r" b="b"/>
            <a:pathLst>
              <a:path w="5770702" h="4670025">
                <a:moveTo>
                  <a:pt x="0" y="0"/>
                </a:moveTo>
                <a:lnTo>
                  <a:pt x="5770702" y="0"/>
                </a:lnTo>
                <a:lnTo>
                  <a:pt x="5770702" y="4670025"/>
                </a:lnTo>
                <a:lnTo>
                  <a:pt x="0" y="46700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737" t="-7543" b="-7543"/>
            </a:stretch>
          </a:blipFill>
          <a:ln w="38100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endParaRPr lang="en-NZ"/>
          </a:p>
        </p:txBody>
      </p:sp>
      <p:sp>
        <p:nvSpPr>
          <p:cNvPr id="3" name="Freeform 3"/>
          <p:cNvSpPr/>
          <p:nvPr/>
        </p:nvSpPr>
        <p:spPr>
          <a:xfrm>
            <a:off x="6847008" y="5428858"/>
            <a:ext cx="4309252" cy="4368383"/>
          </a:xfrm>
          <a:custGeom>
            <a:avLst/>
            <a:gdLst/>
            <a:ahLst/>
            <a:cxnLst/>
            <a:rect l="l" t="t" r="r" b="b"/>
            <a:pathLst>
              <a:path w="4309252" h="4368383">
                <a:moveTo>
                  <a:pt x="0" y="0"/>
                </a:moveTo>
                <a:lnTo>
                  <a:pt x="4309252" y="0"/>
                </a:lnTo>
                <a:lnTo>
                  <a:pt x="4309252" y="4368383"/>
                </a:lnTo>
                <a:lnTo>
                  <a:pt x="0" y="43683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2095"/>
            </a:stretch>
          </a:blipFill>
          <a:ln w="38100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endParaRPr lang="en-NZ"/>
          </a:p>
        </p:txBody>
      </p:sp>
      <p:sp>
        <p:nvSpPr>
          <p:cNvPr id="4" name="Freeform 4"/>
          <p:cNvSpPr/>
          <p:nvPr/>
        </p:nvSpPr>
        <p:spPr>
          <a:xfrm>
            <a:off x="303482" y="318512"/>
            <a:ext cx="5549379" cy="4684784"/>
          </a:xfrm>
          <a:custGeom>
            <a:avLst/>
            <a:gdLst/>
            <a:ahLst/>
            <a:cxnLst/>
            <a:rect l="l" t="t" r="r" b="b"/>
            <a:pathLst>
              <a:path w="5549379" h="4684784">
                <a:moveTo>
                  <a:pt x="0" y="0"/>
                </a:moveTo>
                <a:lnTo>
                  <a:pt x="5549379" y="0"/>
                </a:lnTo>
                <a:lnTo>
                  <a:pt x="5549379" y="4684785"/>
                </a:lnTo>
                <a:lnTo>
                  <a:pt x="0" y="468478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4897" r="-15554" b="-2992"/>
            </a:stretch>
          </a:blipFill>
          <a:ln w="38100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endParaRPr lang="en-NZ"/>
          </a:p>
        </p:txBody>
      </p:sp>
      <p:sp>
        <p:nvSpPr>
          <p:cNvPr id="5" name="Freeform 5"/>
          <p:cNvSpPr/>
          <p:nvPr/>
        </p:nvSpPr>
        <p:spPr>
          <a:xfrm>
            <a:off x="303482" y="5428858"/>
            <a:ext cx="6234191" cy="4368383"/>
          </a:xfrm>
          <a:custGeom>
            <a:avLst/>
            <a:gdLst/>
            <a:ahLst/>
            <a:cxnLst/>
            <a:rect l="l" t="t" r="r" b="b"/>
            <a:pathLst>
              <a:path w="6234191" h="4368383">
                <a:moveTo>
                  <a:pt x="0" y="0"/>
                </a:moveTo>
                <a:lnTo>
                  <a:pt x="6234191" y="0"/>
                </a:lnTo>
                <a:lnTo>
                  <a:pt x="6234191" y="4368383"/>
                </a:lnTo>
                <a:lnTo>
                  <a:pt x="0" y="436838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5941" b="-10281"/>
            </a:stretch>
          </a:blipFill>
          <a:ln w="38100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endParaRPr lang="en-NZ"/>
          </a:p>
        </p:txBody>
      </p:sp>
      <p:sp>
        <p:nvSpPr>
          <p:cNvPr id="6" name="Freeform 6"/>
          <p:cNvSpPr/>
          <p:nvPr/>
        </p:nvSpPr>
        <p:spPr>
          <a:xfrm>
            <a:off x="11958987" y="318512"/>
            <a:ext cx="6060784" cy="4701751"/>
          </a:xfrm>
          <a:custGeom>
            <a:avLst/>
            <a:gdLst/>
            <a:ahLst/>
            <a:cxnLst/>
            <a:rect l="l" t="t" r="r" b="b"/>
            <a:pathLst>
              <a:path w="6060784" h="4701751">
                <a:moveTo>
                  <a:pt x="0" y="0"/>
                </a:moveTo>
                <a:lnTo>
                  <a:pt x="6060784" y="0"/>
                </a:lnTo>
                <a:lnTo>
                  <a:pt x="6060784" y="4701751"/>
                </a:lnTo>
                <a:lnTo>
                  <a:pt x="0" y="470175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9919" r="-5785" b="-8000"/>
            </a:stretch>
          </a:blipFill>
          <a:ln w="38100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endParaRPr lang="en-NZ"/>
          </a:p>
        </p:txBody>
      </p:sp>
      <p:sp>
        <p:nvSpPr>
          <p:cNvPr id="7" name="Freeform 7"/>
          <p:cNvSpPr/>
          <p:nvPr/>
        </p:nvSpPr>
        <p:spPr>
          <a:xfrm>
            <a:off x="11465596" y="5428858"/>
            <a:ext cx="6554175" cy="4368383"/>
          </a:xfrm>
          <a:custGeom>
            <a:avLst/>
            <a:gdLst/>
            <a:ahLst/>
            <a:cxnLst/>
            <a:rect l="l" t="t" r="r" b="b"/>
            <a:pathLst>
              <a:path w="6554175" h="4368383">
                <a:moveTo>
                  <a:pt x="0" y="0"/>
                </a:moveTo>
                <a:lnTo>
                  <a:pt x="6554175" y="0"/>
                </a:lnTo>
                <a:lnTo>
                  <a:pt x="6554175" y="4368383"/>
                </a:lnTo>
                <a:lnTo>
                  <a:pt x="0" y="436838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  <a:ln w="38100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endParaRPr lang="en-NZ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01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08878" y="253771"/>
            <a:ext cx="4792153" cy="3193989"/>
          </a:xfrm>
          <a:custGeom>
            <a:avLst/>
            <a:gdLst/>
            <a:ahLst/>
            <a:cxnLst/>
            <a:rect l="l" t="t" r="r" b="b"/>
            <a:pathLst>
              <a:path w="4792153" h="3193989">
                <a:moveTo>
                  <a:pt x="0" y="0"/>
                </a:moveTo>
                <a:lnTo>
                  <a:pt x="4792153" y="0"/>
                </a:lnTo>
                <a:lnTo>
                  <a:pt x="4792153" y="3193989"/>
                </a:lnTo>
                <a:lnTo>
                  <a:pt x="0" y="319398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w="38100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endParaRPr lang="en-NZ"/>
          </a:p>
        </p:txBody>
      </p:sp>
      <p:sp>
        <p:nvSpPr>
          <p:cNvPr id="3" name="Freeform 3"/>
          <p:cNvSpPr/>
          <p:nvPr/>
        </p:nvSpPr>
        <p:spPr>
          <a:xfrm>
            <a:off x="13269794" y="3570502"/>
            <a:ext cx="4686567" cy="3123615"/>
          </a:xfrm>
          <a:custGeom>
            <a:avLst/>
            <a:gdLst/>
            <a:ahLst/>
            <a:cxnLst/>
            <a:rect l="l" t="t" r="r" b="b"/>
            <a:pathLst>
              <a:path w="4686567" h="3123615">
                <a:moveTo>
                  <a:pt x="0" y="0"/>
                </a:moveTo>
                <a:lnTo>
                  <a:pt x="4686567" y="0"/>
                </a:lnTo>
                <a:lnTo>
                  <a:pt x="4686567" y="3123615"/>
                </a:lnTo>
                <a:lnTo>
                  <a:pt x="0" y="312361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w="38100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endParaRPr lang="en-NZ"/>
          </a:p>
        </p:txBody>
      </p:sp>
      <p:sp>
        <p:nvSpPr>
          <p:cNvPr id="4" name="Freeform 4"/>
          <p:cNvSpPr/>
          <p:nvPr/>
        </p:nvSpPr>
        <p:spPr>
          <a:xfrm>
            <a:off x="13215194" y="253771"/>
            <a:ext cx="4792153" cy="3193989"/>
          </a:xfrm>
          <a:custGeom>
            <a:avLst/>
            <a:gdLst/>
            <a:ahLst/>
            <a:cxnLst/>
            <a:rect l="l" t="t" r="r" b="b"/>
            <a:pathLst>
              <a:path w="4792153" h="3193989">
                <a:moveTo>
                  <a:pt x="0" y="0"/>
                </a:moveTo>
                <a:lnTo>
                  <a:pt x="4792152" y="0"/>
                </a:lnTo>
                <a:lnTo>
                  <a:pt x="4792152" y="3193989"/>
                </a:lnTo>
                <a:lnTo>
                  <a:pt x="0" y="319398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 w="38100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endParaRPr lang="en-NZ"/>
          </a:p>
        </p:txBody>
      </p:sp>
      <p:sp>
        <p:nvSpPr>
          <p:cNvPr id="5" name="Freeform 5"/>
          <p:cNvSpPr/>
          <p:nvPr/>
        </p:nvSpPr>
        <p:spPr>
          <a:xfrm>
            <a:off x="308878" y="3520270"/>
            <a:ext cx="4792153" cy="3193989"/>
          </a:xfrm>
          <a:custGeom>
            <a:avLst/>
            <a:gdLst/>
            <a:ahLst/>
            <a:cxnLst/>
            <a:rect l="l" t="t" r="r" b="b"/>
            <a:pathLst>
              <a:path w="4792153" h="3193989">
                <a:moveTo>
                  <a:pt x="0" y="0"/>
                </a:moveTo>
                <a:lnTo>
                  <a:pt x="4792153" y="0"/>
                </a:lnTo>
                <a:lnTo>
                  <a:pt x="4792153" y="3193989"/>
                </a:lnTo>
                <a:lnTo>
                  <a:pt x="0" y="319398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  <a:ln w="38100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endParaRPr lang="en-NZ"/>
          </a:p>
        </p:txBody>
      </p:sp>
      <p:sp>
        <p:nvSpPr>
          <p:cNvPr id="6" name="Freeform 6"/>
          <p:cNvSpPr/>
          <p:nvPr/>
        </p:nvSpPr>
        <p:spPr>
          <a:xfrm>
            <a:off x="13217001" y="6816858"/>
            <a:ext cx="4792153" cy="3163900"/>
          </a:xfrm>
          <a:custGeom>
            <a:avLst/>
            <a:gdLst/>
            <a:ahLst/>
            <a:cxnLst/>
            <a:rect l="l" t="t" r="r" b="b"/>
            <a:pathLst>
              <a:path w="4792153" h="3163900">
                <a:moveTo>
                  <a:pt x="0" y="0"/>
                </a:moveTo>
                <a:lnTo>
                  <a:pt x="4792153" y="0"/>
                </a:lnTo>
                <a:lnTo>
                  <a:pt x="4792153" y="3163900"/>
                </a:lnTo>
                <a:lnTo>
                  <a:pt x="0" y="31639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2324" b="-2324"/>
            </a:stretch>
          </a:blipFill>
          <a:ln w="38100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endParaRPr lang="en-NZ"/>
          </a:p>
        </p:txBody>
      </p:sp>
      <p:sp>
        <p:nvSpPr>
          <p:cNvPr id="7" name="Freeform 7"/>
          <p:cNvSpPr/>
          <p:nvPr/>
        </p:nvSpPr>
        <p:spPr>
          <a:xfrm>
            <a:off x="308878" y="6786769"/>
            <a:ext cx="4792153" cy="3193989"/>
          </a:xfrm>
          <a:custGeom>
            <a:avLst/>
            <a:gdLst/>
            <a:ahLst/>
            <a:cxnLst/>
            <a:rect l="l" t="t" r="r" b="b"/>
            <a:pathLst>
              <a:path w="4792153" h="3193989">
                <a:moveTo>
                  <a:pt x="0" y="0"/>
                </a:moveTo>
                <a:lnTo>
                  <a:pt x="4792153" y="0"/>
                </a:lnTo>
                <a:lnTo>
                  <a:pt x="4792153" y="3193989"/>
                </a:lnTo>
                <a:lnTo>
                  <a:pt x="0" y="319398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  <a:ln w="38100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endParaRPr lang="en-NZ"/>
          </a:p>
        </p:txBody>
      </p:sp>
      <p:sp>
        <p:nvSpPr>
          <p:cNvPr id="8" name="Freeform 8"/>
          <p:cNvSpPr/>
          <p:nvPr/>
        </p:nvSpPr>
        <p:spPr>
          <a:xfrm>
            <a:off x="5230698" y="5722924"/>
            <a:ext cx="7826605" cy="4257834"/>
          </a:xfrm>
          <a:custGeom>
            <a:avLst/>
            <a:gdLst/>
            <a:ahLst/>
            <a:cxnLst/>
            <a:rect l="l" t="t" r="r" b="b"/>
            <a:pathLst>
              <a:path w="7826605" h="4257834">
                <a:moveTo>
                  <a:pt x="0" y="0"/>
                </a:moveTo>
                <a:lnTo>
                  <a:pt x="7826604" y="0"/>
                </a:lnTo>
                <a:lnTo>
                  <a:pt x="7826604" y="4257834"/>
                </a:lnTo>
                <a:lnTo>
                  <a:pt x="0" y="425783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r="-551" b="-2703"/>
            </a:stretch>
          </a:blipFill>
          <a:ln w="38100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endParaRPr lang="en-NZ"/>
          </a:p>
        </p:txBody>
      </p:sp>
      <p:sp>
        <p:nvSpPr>
          <p:cNvPr id="9" name="Freeform 9"/>
          <p:cNvSpPr/>
          <p:nvPr/>
        </p:nvSpPr>
        <p:spPr>
          <a:xfrm>
            <a:off x="5245714" y="253771"/>
            <a:ext cx="7826605" cy="5216463"/>
          </a:xfrm>
          <a:custGeom>
            <a:avLst/>
            <a:gdLst/>
            <a:ahLst/>
            <a:cxnLst/>
            <a:rect l="l" t="t" r="r" b="b"/>
            <a:pathLst>
              <a:path w="7826605" h="5216463">
                <a:moveTo>
                  <a:pt x="0" y="0"/>
                </a:moveTo>
                <a:lnTo>
                  <a:pt x="7826605" y="0"/>
                </a:lnTo>
                <a:lnTo>
                  <a:pt x="7826605" y="5216463"/>
                </a:lnTo>
                <a:lnTo>
                  <a:pt x="0" y="521646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  <a:ln w="38100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endParaRPr lang="en-NZ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01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267008" y="2949800"/>
            <a:ext cx="1205854" cy="0"/>
          </a:xfrm>
          <a:prstGeom prst="line">
            <a:avLst/>
          </a:prstGeom>
          <a:ln w="19050" cap="flat">
            <a:solidFill>
              <a:srgbClr val="FAD34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NZ"/>
          </a:p>
        </p:txBody>
      </p:sp>
      <p:grpSp>
        <p:nvGrpSpPr>
          <p:cNvPr id="3" name="Group 3"/>
          <p:cNvGrpSpPr/>
          <p:nvPr/>
        </p:nvGrpSpPr>
        <p:grpSpPr>
          <a:xfrm>
            <a:off x="13289984" y="558371"/>
            <a:ext cx="4242932" cy="4353705"/>
            <a:chOff x="0" y="-387653"/>
            <a:chExt cx="5657242" cy="5934332"/>
          </a:xfrm>
        </p:grpSpPr>
        <p:sp>
          <p:nvSpPr>
            <p:cNvPr id="4" name="Freeform 4"/>
            <p:cNvSpPr/>
            <p:nvPr/>
          </p:nvSpPr>
          <p:spPr>
            <a:xfrm>
              <a:off x="0" y="-387653"/>
              <a:ext cx="5657242" cy="5934332"/>
            </a:xfrm>
            <a:custGeom>
              <a:avLst/>
              <a:gdLst/>
              <a:ahLst/>
              <a:cxnLst/>
              <a:rect l="l" t="t" r="r" b="b"/>
              <a:pathLst>
                <a:path w="5292421" h="5577611">
                  <a:moveTo>
                    <a:pt x="0" y="0"/>
                  </a:moveTo>
                  <a:lnTo>
                    <a:pt x="5292421" y="0"/>
                  </a:lnTo>
                  <a:lnTo>
                    <a:pt x="5292421" y="5577611"/>
                  </a:lnTo>
                  <a:lnTo>
                    <a:pt x="0" y="55776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1452" r="-1452"/>
              </a:stretch>
            </a:blipFill>
          </p:spPr>
          <p:txBody>
            <a:bodyPr/>
            <a:lstStyle/>
            <a:p>
              <a:endParaRPr lang="en-NZ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202731" y="2479902"/>
              <a:ext cx="5195991" cy="25892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>
              <a:defPPr>
                <a:defRPr lang="en-US"/>
              </a:defPPr>
              <a:lvl1pPr algn="ctr">
                <a:defRPr spc="56">
                  <a:solidFill>
                    <a:srgbClr val="FFFFFF"/>
                  </a:solidFill>
                  <a:latin typeface="Inter"/>
                </a:defRPr>
              </a:lvl1pPr>
            </a:lstStyle>
            <a:p>
              <a:r>
                <a:rPr lang="en-US" dirty="0"/>
                <a:t>Recognises businesses that demonstrate a commitment to exceptional performance and excellence across various </a:t>
              </a:r>
            </a:p>
            <a:p>
              <a:r>
                <a:rPr lang="en-US" dirty="0"/>
                <a:t>disciplines, and to delivering outstanding products </a:t>
              </a:r>
            </a:p>
            <a:p>
              <a:r>
                <a:rPr lang="en-US" dirty="0"/>
                <a:t>and services to their clients.  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74836" y="1801726"/>
              <a:ext cx="5251781" cy="5846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00"/>
                </a:lnSpc>
              </a:pPr>
              <a:r>
                <a:rPr lang="en-US" sz="3200" spc="-22" dirty="0">
                  <a:solidFill>
                    <a:srgbClr val="FFFFFF"/>
                  </a:solidFill>
                  <a:latin typeface="Inter Bold"/>
                </a:rPr>
                <a:t>Best in Sector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8788214" y="558371"/>
            <a:ext cx="4132596" cy="4353705"/>
            <a:chOff x="-1" y="50474"/>
            <a:chExt cx="5510127" cy="6144329"/>
          </a:xfrm>
        </p:grpSpPr>
        <p:sp>
          <p:nvSpPr>
            <p:cNvPr id="9" name="Freeform 9"/>
            <p:cNvSpPr/>
            <p:nvPr/>
          </p:nvSpPr>
          <p:spPr>
            <a:xfrm>
              <a:off x="-1" y="50474"/>
              <a:ext cx="5510127" cy="6144329"/>
            </a:xfrm>
            <a:custGeom>
              <a:avLst/>
              <a:gdLst/>
              <a:ahLst/>
              <a:cxnLst/>
              <a:rect l="l" t="t" r="r" b="b"/>
              <a:pathLst>
                <a:path w="5292421" h="5577610">
                  <a:moveTo>
                    <a:pt x="0" y="0"/>
                  </a:moveTo>
                  <a:lnTo>
                    <a:pt x="5292421" y="0"/>
                  </a:lnTo>
                  <a:lnTo>
                    <a:pt x="5292421" y="5577610"/>
                  </a:lnTo>
                  <a:lnTo>
                    <a:pt x="0" y="55776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1452" r="-1452"/>
              </a:stretch>
            </a:blipFill>
          </p:spPr>
          <p:txBody>
            <a:bodyPr/>
            <a:lstStyle/>
            <a:p>
              <a:endParaRPr lang="en-NZ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68534" y="2989372"/>
              <a:ext cx="5195992" cy="28589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/>
              <a:r>
                <a:rPr lang="en-US" spc="56" dirty="0">
                  <a:solidFill>
                    <a:srgbClr val="FFFFFF"/>
                  </a:solidFill>
                  <a:latin typeface="Inter"/>
                </a:rPr>
                <a:t>Recognises businesses and organisations that demonstrate excellence in specific business </a:t>
              </a:r>
            </a:p>
            <a:p>
              <a:pPr algn="ctr"/>
              <a:r>
                <a:rPr lang="en-US" spc="55" dirty="0">
                  <a:solidFill>
                    <a:srgbClr val="FFFFFF"/>
                  </a:solidFill>
                  <a:latin typeface="Inter"/>
                </a:rPr>
                <a:t>practices, and to delivering outstanding products and </a:t>
              </a:r>
            </a:p>
            <a:p>
              <a:pPr algn="ctr"/>
              <a:r>
                <a:rPr lang="en-US" spc="54" dirty="0">
                  <a:solidFill>
                    <a:srgbClr val="FFFFFF"/>
                  </a:solidFill>
                  <a:latin typeface="Inter"/>
                </a:rPr>
                <a:t>services to their clients.  </a:t>
              </a:r>
            </a:p>
            <a:p>
              <a:pPr algn="ctr"/>
              <a:endParaRPr lang="en-US" spc="54" dirty="0">
                <a:solidFill>
                  <a:srgbClr val="FFFFFF"/>
                </a:solidFill>
                <a:latin typeface="Inter"/>
              </a:endParaRPr>
            </a:p>
            <a:p>
              <a:pPr algn="ctr">
                <a:lnSpc>
                  <a:spcPts val="1581"/>
                </a:lnSpc>
              </a:pPr>
              <a:endParaRPr lang="en-US" sz="1566" spc="54" dirty="0">
                <a:solidFill>
                  <a:srgbClr val="FFFFFF"/>
                </a:solidFill>
                <a:latin typeface="Inter"/>
              </a:endParaRP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40639" y="2291915"/>
              <a:ext cx="5469486" cy="56101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199"/>
                </a:lnSpc>
              </a:pPr>
              <a:r>
                <a:rPr lang="en-US" sz="3199" spc="-22" dirty="0">
                  <a:solidFill>
                    <a:srgbClr val="FFFFFF"/>
                  </a:solidFill>
                  <a:latin typeface="Inter Bold"/>
                </a:rPr>
                <a:t>Excellence</a:t>
              </a:r>
            </a:p>
          </p:txBody>
        </p:sp>
        <p:sp>
          <p:nvSpPr>
            <p:cNvPr id="12" name="Freeform 12"/>
            <p:cNvSpPr/>
            <p:nvPr/>
          </p:nvSpPr>
          <p:spPr>
            <a:xfrm>
              <a:off x="1716465" y="328777"/>
              <a:ext cx="1844340" cy="1836079"/>
            </a:xfrm>
            <a:custGeom>
              <a:avLst/>
              <a:gdLst/>
              <a:ahLst/>
              <a:cxnLst/>
              <a:rect l="l" t="t" r="r" b="b"/>
              <a:pathLst>
                <a:path w="1844339" h="1836079">
                  <a:moveTo>
                    <a:pt x="0" y="0"/>
                  </a:moveTo>
                  <a:lnTo>
                    <a:pt x="1844339" y="0"/>
                  </a:lnTo>
                  <a:lnTo>
                    <a:pt x="1844339" y="1836078"/>
                  </a:lnTo>
                  <a:lnTo>
                    <a:pt x="0" y="18360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308" r="-119492" b="-14340"/>
              </a:stretch>
            </a:blipFill>
          </p:spPr>
          <p:txBody>
            <a:bodyPr/>
            <a:lstStyle/>
            <a:p>
              <a:endParaRPr lang="en-NZ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8737682" y="5149674"/>
            <a:ext cx="4183127" cy="4709880"/>
            <a:chOff x="-64715" y="0"/>
            <a:chExt cx="5357136" cy="5578157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5292421" cy="5578157"/>
            </a:xfrm>
            <a:custGeom>
              <a:avLst/>
              <a:gdLst/>
              <a:ahLst/>
              <a:cxnLst/>
              <a:rect l="l" t="t" r="r" b="b"/>
              <a:pathLst>
                <a:path w="5292421" h="5578157">
                  <a:moveTo>
                    <a:pt x="0" y="0"/>
                  </a:moveTo>
                  <a:lnTo>
                    <a:pt x="5292421" y="0"/>
                  </a:lnTo>
                  <a:lnTo>
                    <a:pt x="5292421" y="5578157"/>
                  </a:lnTo>
                  <a:lnTo>
                    <a:pt x="0" y="55781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1457" r="-1457"/>
              </a:stretch>
            </a:blipFill>
          </p:spPr>
          <p:txBody>
            <a:bodyPr/>
            <a:lstStyle/>
            <a:p>
              <a:endParaRPr lang="en-NZ" dirty="0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39033" y="2610680"/>
              <a:ext cx="5195991" cy="22964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>
              <a:defPPr>
                <a:defRPr lang="en-US"/>
              </a:defPPr>
              <a:lvl1pPr algn="ctr">
                <a:defRPr spc="56">
                  <a:solidFill>
                    <a:srgbClr val="FFFFFF"/>
                  </a:solidFill>
                  <a:latin typeface="Inter"/>
                </a:defRPr>
              </a:lvl1pPr>
            </a:lstStyle>
            <a:p>
              <a:r>
                <a:rPr lang="en-US" dirty="0"/>
                <a:t>Recognises the achievements </a:t>
              </a:r>
            </a:p>
            <a:p>
              <a:r>
                <a:rPr lang="en-US" dirty="0"/>
                <a:t>of businesses, organisations </a:t>
              </a:r>
            </a:p>
            <a:p>
              <a:r>
                <a:rPr lang="en-US" dirty="0"/>
                <a:t>and individuals.</a:t>
              </a:r>
            </a:p>
            <a:p>
              <a:endParaRPr lang="en-US" dirty="0"/>
            </a:p>
            <a:p>
              <a:r>
                <a:rPr lang="en-US" dirty="0"/>
                <a:t>Best Emerging Business</a:t>
              </a:r>
            </a:p>
            <a:p>
              <a:r>
                <a:rPr lang="en-US" dirty="0"/>
                <a:t>Judith Timpany Award</a:t>
              </a:r>
            </a:p>
            <a:p>
              <a:r>
                <a:rPr lang="en-US" dirty="0"/>
                <a:t>People’s Choice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-64715" y="1980323"/>
              <a:ext cx="5251781" cy="5846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99"/>
                </a:lnSpc>
              </a:pPr>
              <a:r>
                <a:rPr lang="en-US" sz="3199" spc="-22" dirty="0">
                  <a:solidFill>
                    <a:srgbClr val="FFFFFF"/>
                  </a:solidFill>
                  <a:latin typeface="Inter Bold"/>
                </a:rPr>
                <a:t>Special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3305906" y="5175674"/>
            <a:ext cx="4250139" cy="4683880"/>
            <a:chOff x="0" y="0"/>
            <a:chExt cx="5301411" cy="5578157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5292421" cy="5578157"/>
            </a:xfrm>
            <a:custGeom>
              <a:avLst/>
              <a:gdLst/>
              <a:ahLst/>
              <a:cxnLst/>
              <a:rect l="l" t="t" r="r" b="b"/>
              <a:pathLst>
                <a:path w="5292421" h="5578157">
                  <a:moveTo>
                    <a:pt x="0" y="0"/>
                  </a:moveTo>
                  <a:lnTo>
                    <a:pt x="5292421" y="0"/>
                  </a:lnTo>
                  <a:lnTo>
                    <a:pt x="5292421" y="5578157"/>
                  </a:lnTo>
                  <a:lnTo>
                    <a:pt x="0" y="55781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1457" r="-1457"/>
              </a:stretch>
            </a:blipFill>
          </p:spPr>
          <p:txBody>
            <a:bodyPr/>
            <a:lstStyle/>
            <a:p>
              <a:endParaRPr lang="en-NZ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38280" y="2545650"/>
              <a:ext cx="5195992" cy="29546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/>
              <a:r>
                <a:rPr lang="en-US" spc="55" dirty="0">
                  <a:solidFill>
                    <a:srgbClr val="FFFFFF"/>
                  </a:solidFill>
                  <a:latin typeface="Inter"/>
                </a:rPr>
                <a:t>Recognises one exceptional business that scores highly in all aspects of the judging criteria and that has an  x-factor. To be eligible, businesses must first win at least one of the Excellence in Business Practice or Best in Sector categories.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49630" y="1963597"/>
              <a:ext cx="5251781" cy="5846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99"/>
                </a:lnSpc>
              </a:pPr>
              <a:r>
                <a:rPr lang="en-US" sz="3199" spc="-22" dirty="0">
                  <a:solidFill>
                    <a:srgbClr val="FFFFFF"/>
                  </a:solidFill>
                  <a:latin typeface="Inter Bold"/>
                </a:rPr>
                <a:t>SUPREME</a:t>
              </a:r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1205808" y="1123950"/>
            <a:ext cx="5053424" cy="14351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00"/>
              </a:lnSpc>
            </a:pPr>
            <a:r>
              <a:rPr lang="en-US" sz="5500">
                <a:solidFill>
                  <a:srgbClr val="FFFFFF"/>
                </a:solidFill>
                <a:latin typeface="Montserrat Bold"/>
              </a:rPr>
              <a:t>2024 AWARD CATEGORIES</a:t>
            </a:r>
          </a:p>
        </p:txBody>
      </p:sp>
      <p:sp>
        <p:nvSpPr>
          <p:cNvPr id="24" name="Freeform 24"/>
          <p:cNvSpPr/>
          <p:nvPr/>
        </p:nvSpPr>
        <p:spPr>
          <a:xfrm>
            <a:off x="1028700" y="6237170"/>
            <a:ext cx="6013988" cy="3021130"/>
          </a:xfrm>
          <a:custGeom>
            <a:avLst/>
            <a:gdLst/>
            <a:ahLst/>
            <a:cxnLst/>
            <a:rect l="l" t="t" r="r" b="b"/>
            <a:pathLst>
              <a:path w="6013988" h="3021130">
                <a:moveTo>
                  <a:pt x="0" y="0"/>
                </a:moveTo>
                <a:lnTo>
                  <a:pt x="6013988" y="0"/>
                </a:lnTo>
                <a:lnTo>
                  <a:pt x="6013988" y="3021130"/>
                </a:lnTo>
                <a:lnTo>
                  <a:pt x="0" y="302113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3052" b="-1124"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25" name="TextBox 25"/>
          <p:cNvSpPr txBox="1"/>
          <p:nvPr/>
        </p:nvSpPr>
        <p:spPr>
          <a:xfrm>
            <a:off x="1267008" y="3753698"/>
            <a:ext cx="6140360" cy="1717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49"/>
              </a:lnSpc>
            </a:pPr>
            <a:r>
              <a:rPr lang="en-US" sz="2499" spc="87">
                <a:solidFill>
                  <a:srgbClr val="FFFFFF"/>
                </a:solidFill>
                <a:latin typeface="Montserrat"/>
              </a:rPr>
              <a:t>5 : Excellence in Business Practices </a:t>
            </a:r>
          </a:p>
          <a:p>
            <a:pPr algn="l">
              <a:lnSpc>
                <a:spcPts val="2749"/>
              </a:lnSpc>
            </a:pPr>
            <a:r>
              <a:rPr lang="en-US" sz="2499" spc="87">
                <a:solidFill>
                  <a:srgbClr val="FFFFFF"/>
                </a:solidFill>
                <a:latin typeface="Montserrat"/>
              </a:rPr>
              <a:t>5 : Best in Sector</a:t>
            </a:r>
          </a:p>
          <a:p>
            <a:pPr algn="l">
              <a:lnSpc>
                <a:spcPts val="2749"/>
              </a:lnSpc>
            </a:pPr>
            <a:r>
              <a:rPr lang="en-US" sz="2499" spc="87">
                <a:solidFill>
                  <a:srgbClr val="FFFFFF"/>
                </a:solidFill>
                <a:latin typeface="Montserrat"/>
              </a:rPr>
              <a:t>3 : Special Categories</a:t>
            </a:r>
          </a:p>
          <a:p>
            <a:pPr algn="l">
              <a:lnSpc>
                <a:spcPts val="2749"/>
              </a:lnSpc>
            </a:pPr>
            <a:endParaRPr lang="en-US" sz="2499" spc="87">
              <a:solidFill>
                <a:srgbClr val="FFFFFF"/>
              </a:solidFill>
              <a:latin typeface="Montserrat"/>
            </a:endParaRPr>
          </a:p>
          <a:p>
            <a:pPr algn="l">
              <a:lnSpc>
                <a:spcPts val="2749"/>
              </a:lnSpc>
            </a:pPr>
            <a:r>
              <a:rPr lang="en-US" sz="2499" spc="87">
                <a:solidFill>
                  <a:srgbClr val="FFFFFF"/>
                </a:solidFill>
                <a:latin typeface="Montserrat"/>
              </a:rPr>
              <a:t>Only One Supreme Winner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36380C68-99C0-76A8-FE8B-74AA46A029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96156" y="5424023"/>
            <a:ext cx="1383912" cy="129856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B00865C-1D29-1AA9-E9D0-2832B3E08D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85925" y="755569"/>
            <a:ext cx="1383912" cy="129856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7A234C69-54EC-8066-1025-6CB0485726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35416" y="5422079"/>
            <a:ext cx="1383912" cy="129856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01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7476583" y="1096466"/>
            <a:ext cx="0" cy="938074"/>
          </a:xfrm>
          <a:prstGeom prst="line">
            <a:avLst/>
          </a:prstGeom>
          <a:ln w="28575" cap="flat">
            <a:solidFill>
              <a:srgbClr val="FAD34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NZ"/>
          </a:p>
        </p:txBody>
      </p:sp>
      <p:sp>
        <p:nvSpPr>
          <p:cNvPr id="3" name="AutoShape 3"/>
          <p:cNvSpPr/>
          <p:nvPr/>
        </p:nvSpPr>
        <p:spPr>
          <a:xfrm flipV="1">
            <a:off x="13263535" y="1096466"/>
            <a:ext cx="0" cy="938074"/>
          </a:xfrm>
          <a:prstGeom prst="line">
            <a:avLst/>
          </a:prstGeom>
          <a:ln w="28575" cap="flat">
            <a:solidFill>
              <a:srgbClr val="FAD34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NZ"/>
          </a:p>
        </p:txBody>
      </p:sp>
      <p:sp>
        <p:nvSpPr>
          <p:cNvPr id="4" name="AutoShape 4"/>
          <p:cNvSpPr/>
          <p:nvPr/>
        </p:nvSpPr>
        <p:spPr>
          <a:xfrm flipV="1">
            <a:off x="7462295" y="3998871"/>
            <a:ext cx="0" cy="938074"/>
          </a:xfrm>
          <a:prstGeom prst="line">
            <a:avLst/>
          </a:prstGeom>
          <a:ln w="28575" cap="flat">
            <a:solidFill>
              <a:srgbClr val="FAD34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NZ"/>
          </a:p>
        </p:txBody>
      </p:sp>
      <p:sp>
        <p:nvSpPr>
          <p:cNvPr id="5" name="TextBox 5"/>
          <p:cNvSpPr txBox="1"/>
          <p:nvPr/>
        </p:nvSpPr>
        <p:spPr>
          <a:xfrm>
            <a:off x="1205808" y="1123950"/>
            <a:ext cx="5053424" cy="14351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00"/>
              </a:lnSpc>
            </a:pPr>
            <a:r>
              <a:rPr lang="en-US" sz="5500">
                <a:solidFill>
                  <a:srgbClr val="FFFFFF"/>
                </a:solidFill>
                <a:latin typeface="Montserrat Bold"/>
              </a:rPr>
              <a:t>2024 AWARD CATEGORIES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943647" y="1095375"/>
            <a:ext cx="4113785" cy="9473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4400" spc="118" dirty="0">
                <a:solidFill>
                  <a:srgbClr val="FFFFFF"/>
                </a:solidFill>
                <a:latin typeface="Montserrat Bold"/>
              </a:rPr>
              <a:t>Community Contribution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943647" y="2086846"/>
            <a:ext cx="3513003" cy="549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39"/>
              </a:lnSpc>
            </a:pPr>
            <a:r>
              <a:rPr lang="en-US" sz="1599" spc="179">
                <a:solidFill>
                  <a:srgbClr val="FFFFFF">
                    <a:alpha val="60000"/>
                  </a:srgbClr>
                </a:solidFill>
                <a:latin typeface="Inter"/>
              </a:rPr>
              <a:t>Positive impact on the community, long-term benefit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3735023" y="2086846"/>
            <a:ext cx="4250953" cy="549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40"/>
              </a:lnSpc>
            </a:pPr>
            <a:r>
              <a:rPr lang="en-US" sz="1600" spc="179">
                <a:solidFill>
                  <a:srgbClr val="FFFFFF">
                    <a:alpha val="60000"/>
                  </a:srgbClr>
                </a:solidFill>
                <a:latin typeface="Inter"/>
              </a:rPr>
              <a:t>People practices, culture, wellbeing, safety, development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3735023" y="4984571"/>
            <a:ext cx="3513003" cy="549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40"/>
              </a:lnSpc>
            </a:pPr>
            <a:r>
              <a:rPr lang="en-US" sz="1600" spc="179">
                <a:solidFill>
                  <a:srgbClr val="FFFFFF">
                    <a:alpha val="60000"/>
                  </a:srgbClr>
                </a:solidFill>
                <a:latin typeface="Inter"/>
              </a:rPr>
              <a:t>Excellent and sustained customer service delivery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3735023" y="1095375"/>
            <a:ext cx="3641616" cy="9473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4400" spc="118" dirty="0">
                <a:solidFill>
                  <a:srgbClr val="FFFFFF"/>
                </a:solidFill>
                <a:latin typeface="Montserrat Bold"/>
              </a:rPr>
              <a:t>Employer of the Year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943647" y="3997781"/>
            <a:ext cx="4614224" cy="9473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4400" spc="118" dirty="0">
                <a:solidFill>
                  <a:srgbClr val="FFFFFF"/>
                </a:solidFill>
                <a:latin typeface="Montserrat Bold"/>
              </a:rPr>
              <a:t>Sustainability + Environment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943647" y="4984571"/>
            <a:ext cx="4014809" cy="549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40"/>
              </a:lnSpc>
            </a:pPr>
            <a:r>
              <a:rPr lang="en-US" sz="1600" spc="179">
                <a:solidFill>
                  <a:srgbClr val="FFFFFF">
                    <a:alpha val="60000"/>
                  </a:srgbClr>
                </a:solidFill>
                <a:latin typeface="Inter"/>
              </a:rPr>
              <a:t>Sustainable business practices, environment, social responsibility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3735023" y="3997781"/>
            <a:ext cx="4124986" cy="947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4400" spc="118" dirty="0">
                <a:solidFill>
                  <a:srgbClr val="FFFFFF"/>
                </a:solidFill>
                <a:latin typeface="Montserrat Bold"/>
              </a:rPr>
              <a:t>Customer Service </a:t>
            </a:r>
          </a:p>
        </p:txBody>
      </p:sp>
      <p:sp>
        <p:nvSpPr>
          <p:cNvPr id="14" name="AutoShape 14"/>
          <p:cNvSpPr/>
          <p:nvPr/>
        </p:nvSpPr>
        <p:spPr>
          <a:xfrm flipV="1">
            <a:off x="13243379" y="3998871"/>
            <a:ext cx="0" cy="938074"/>
          </a:xfrm>
          <a:prstGeom prst="line">
            <a:avLst/>
          </a:prstGeom>
          <a:ln w="28575" cap="flat">
            <a:solidFill>
              <a:srgbClr val="FAD34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NZ"/>
          </a:p>
        </p:txBody>
      </p:sp>
      <p:sp>
        <p:nvSpPr>
          <p:cNvPr id="15" name="TextBox 15"/>
          <p:cNvSpPr txBox="1"/>
          <p:nvPr/>
        </p:nvSpPr>
        <p:spPr>
          <a:xfrm>
            <a:off x="7943647" y="6763039"/>
            <a:ext cx="3513003" cy="485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4400" spc="118" dirty="0">
                <a:solidFill>
                  <a:srgbClr val="FFFFFF"/>
                </a:solidFill>
                <a:latin typeface="Montserrat Bold"/>
              </a:rPr>
              <a:t>Innovation</a:t>
            </a:r>
          </a:p>
        </p:txBody>
      </p:sp>
      <p:sp>
        <p:nvSpPr>
          <p:cNvPr id="16" name="AutoShape 16"/>
          <p:cNvSpPr/>
          <p:nvPr/>
        </p:nvSpPr>
        <p:spPr>
          <a:xfrm flipV="1">
            <a:off x="7448008" y="6775967"/>
            <a:ext cx="0" cy="938074"/>
          </a:xfrm>
          <a:prstGeom prst="line">
            <a:avLst/>
          </a:prstGeom>
          <a:ln w="28575" cap="flat">
            <a:solidFill>
              <a:srgbClr val="FAD34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NZ"/>
          </a:p>
        </p:txBody>
      </p:sp>
      <p:sp>
        <p:nvSpPr>
          <p:cNvPr id="17" name="TextBox 17"/>
          <p:cNvSpPr txBox="1"/>
          <p:nvPr/>
        </p:nvSpPr>
        <p:spPr>
          <a:xfrm>
            <a:off x="1205808" y="3193610"/>
            <a:ext cx="5053424" cy="2020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299"/>
              </a:lnSpc>
            </a:pPr>
            <a:r>
              <a:rPr lang="en-US" sz="5299">
                <a:solidFill>
                  <a:srgbClr val="FFFFFF"/>
                </a:solidFill>
                <a:latin typeface="Montserrat Bold"/>
              </a:rPr>
              <a:t>EXCELLENCE </a:t>
            </a:r>
          </a:p>
          <a:p>
            <a:pPr algn="l">
              <a:lnSpc>
                <a:spcPts val="5299"/>
              </a:lnSpc>
            </a:pPr>
            <a:r>
              <a:rPr lang="en-US" sz="5299">
                <a:solidFill>
                  <a:srgbClr val="FFFFFF"/>
                </a:solidFill>
                <a:latin typeface="Montserrat Bold"/>
              </a:rPr>
              <a:t>IN BUSINESS PRACTICES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7943647" y="7292629"/>
            <a:ext cx="5337006" cy="549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40"/>
              </a:lnSpc>
            </a:pPr>
            <a:r>
              <a:rPr lang="en-US" sz="1600" spc="179">
                <a:solidFill>
                  <a:srgbClr val="FFFFFF">
                    <a:alpha val="60000"/>
                  </a:srgbClr>
                </a:solidFill>
                <a:latin typeface="Inter"/>
              </a:rPr>
              <a:t>New ideas, products, services, technologies, processes for positive impact</a:t>
            </a:r>
          </a:p>
        </p:txBody>
      </p:sp>
      <p:sp>
        <p:nvSpPr>
          <p:cNvPr id="19" name="Freeform 19"/>
          <p:cNvSpPr/>
          <p:nvPr/>
        </p:nvSpPr>
        <p:spPr>
          <a:xfrm>
            <a:off x="725526" y="5734439"/>
            <a:ext cx="6013988" cy="3021130"/>
          </a:xfrm>
          <a:custGeom>
            <a:avLst/>
            <a:gdLst/>
            <a:ahLst/>
            <a:cxnLst/>
            <a:rect l="l" t="t" r="r" b="b"/>
            <a:pathLst>
              <a:path w="6013988" h="3021130">
                <a:moveTo>
                  <a:pt x="0" y="0"/>
                </a:moveTo>
                <a:lnTo>
                  <a:pt x="6013988" y="0"/>
                </a:lnTo>
                <a:lnTo>
                  <a:pt x="6013988" y="3021130"/>
                </a:lnTo>
                <a:lnTo>
                  <a:pt x="0" y="302113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052" b="-1124"/>
            </a:stretch>
          </a:blipFill>
        </p:spPr>
        <p:txBody>
          <a:bodyPr/>
          <a:lstStyle/>
          <a:p>
            <a:endParaRPr lang="en-NZ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01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7476583" y="1028700"/>
            <a:ext cx="0" cy="938074"/>
          </a:xfrm>
          <a:prstGeom prst="line">
            <a:avLst/>
          </a:prstGeom>
          <a:ln w="28575" cap="flat">
            <a:solidFill>
              <a:srgbClr val="FAD34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NZ"/>
          </a:p>
        </p:txBody>
      </p:sp>
      <p:sp>
        <p:nvSpPr>
          <p:cNvPr id="3" name="AutoShape 3"/>
          <p:cNvSpPr/>
          <p:nvPr/>
        </p:nvSpPr>
        <p:spPr>
          <a:xfrm flipV="1">
            <a:off x="12803296" y="1028700"/>
            <a:ext cx="0" cy="938074"/>
          </a:xfrm>
          <a:prstGeom prst="line">
            <a:avLst/>
          </a:prstGeom>
          <a:ln w="28575" cap="flat">
            <a:solidFill>
              <a:srgbClr val="FAD34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NZ"/>
          </a:p>
        </p:txBody>
      </p:sp>
      <p:sp>
        <p:nvSpPr>
          <p:cNvPr id="4" name="AutoShape 4"/>
          <p:cNvSpPr/>
          <p:nvPr/>
        </p:nvSpPr>
        <p:spPr>
          <a:xfrm flipV="1">
            <a:off x="7490870" y="3659415"/>
            <a:ext cx="0" cy="938074"/>
          </a:xfrm>
          <a:prstGeom prst="line">
            <a:avLst/>
          </a:prstGeom>
          <a:ln w="28575" cap="flat">
            <a:solidFill>
              <a:srgbClr val="FAD34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NZ"/>
          </a:p>
        </p:txBody>
      </p:sp>
      <p:grpSp>
        <p:nvGrpSpPr>
          <p:cNvPr id="5" name="Group 5"/>
          <p:cNvGrpSpPr/>
          <p:nvPr/>
        </p:nvGrpSpPr>
        <p:grpSpPr>
          <a:xfrm>
            <a:off x="7921952" y="6611516"/>
            <a:ext cx="4881344" cy="1372394"/>
            <a:chOff x="0" y="66675"/>
            <a:chExt cx="6508459" cy="1829858"/>
          </a:xfrm>
        </p:grpSpPr>
        <p:sp>
          <p:nvSpPr>
            <p:cNvPr id="6" name="TextBox 6"/>
            <p:cNvSpPr txBox="1"/>
            <p:nvPr/>
          </p:nvSpPr>
          <p:spPr>
            <a:xfrm>
              <a:off x="0" y="807720"/>
              <a:ext cx="6508459" cy="10888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240"/>
                </a:lnSpc>
              </a:pPr>
              <a:r>
                <a:rPr lang="en-US" sz="1600" spc="179" dirty="0">
                  <a:solidFill>
                    <a:srgbClr val="FFFFFF">
                      <a:alpha val="60000"/>
                    </a:srgbClr>
                  </a:solidFill>
                  <a:latin typeface="Inter"/>
                </a:rPr>
                <a:t>Cafes, food, beverage, accommodation, entertainment, event organisers, venues, tourism excursions/activities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66675"/>
              <a:ext cx="6508459" cy="6476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600"/>
                </a:lnSpc>
              </a:pPr>
              <a:r>
                <a:rPr lang="en-US" sz="4400" spc="118" dirty="0">
                  <a:solidFill>
                    <a:srgbClr val="FFFFFF"/>
                  </a:solidFill>
                  <a:latin typeface="Montserrat Bold"/>
                </a:rPr>
                <a:t>Ultimate Visitor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7921951" y="1028700"/>
            <a:ext cx="4881343" cy="1608056"/>
            <a:chOff x="0" y="0"/>
            <a:chExt cx="5805688" cy="2144074"/>
          </a:xfrm>
        </p:grpSpPr>
        <p:sp>
          <p:nvSpPr>
            <p:cNvPr id="9" name="TextBox 9"/>
            <p:cNvSpPr txBox="1"/>
            <p:nvPr/>
          </p:nvSpPr>
          <p:spPr>
            <a:xfrm>
              <a:off x="0" y="1423561"/>
              <a:ext cx="5805688" cy="7205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240"/>
                </a:lnSpc>
              </a:pPr>
              <a:r>
                <a:rPr lang="en-US" sz="1600" spc="179">
                  <a:solidFill>
                    <a:srgbClr val="FFFFFF">
                      <a:alpha val="60000"/>
                    </a:srgbClr>
                  </a:solidFill>
                  <a:latin typeface="Inter"/>
                </a:rPr>
                <a:t>Legal, financial, advisory, design, architecture, real estate, technology 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66675"/>
              <a:ext cx="4684005" cy="12744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600"/>
                </a:lnSpc>
              </a:pPr>
              <a:r>
                <a:rPr lang="en-US" sz="4400" spc="118" dirty="0">
                  <a:solidFill>
                    <a:srgbClr val="FFFFFF"/>
                  </a:solidFill>
                  <a:latin typeface="Montserrat Bold"/>
                </a:rPr>
                <a:t>Professional Services</a:t>
              </a: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7921952" y="3658324"/>
            <a:ext cx="4070567" cy="9473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4400" spc="118" dirty="0">
                <a:solidFill>
                  <a:srgbClr val="FFFFFF"/>
                </a:solidFill>
                <a:latin typeface="Montserrat Bold"/>
              </a:rPr>
              <a:t>Production </a:t>
            </a:r>
          </a:p>
          <a:p>
            <a:pPr algn="l">
              <a:lnSpc>
                <a:spcPts val="3600"/>
              </a:lnSpc>
            </a:pPr>
            <a:r>
              <a:rPr lang="en-US" sz="4400" spc="118" dirty="0">
                <a:solidFill>
                  <a:srgbClr val="FFFFFF"/>
                </a:solidFill>
                <a:latin typeface="Montserrat Bold"/>
              </a:rPr>
              <a:t>+ Processing 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921952" y="4645114"/>
            <a:ext cx="3513003" cy="549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40"/>
              </a:lnSpc>
            </a:pPr>
            <a:r>
              <a:rPr lang="en-US" sz="1600" spc="179">
                <a:solidFill>
                  <a:srgbClr val="FFFFFF">
                    <a:alpha val="60000"/>
                  </a:srgbClr>
                </a:solidFill>
                <a:latin typeface="Inter"/>
              </a:rPr>
              <a:t>Manufacturing, engineering, agriculture, horticulture</a:t>
            </a:r>
          </a:p>
        </p:txBody>
      </p:sp>
      <p:sp>
        <p:nvSpPr>
          <p:cNvPr id="13" name="AutoShape 13"/>
          <p:cNvSpPr/>
          <p:nvPr/>
        </p:nvSpPr>
        <p:spPr>
          <a:xfrm flipV="1">
            <a:off x="12803296" y="3659415"/>
            <a:ext cx="0" cy="938074"/>
          </a:xfrm>
          <a:prstGeom prst="line">
            <a:avLst/>
          </a:prstGeom>
          <a:ln w="28575" cap="flat">
            <a:solidFill>
              <a:srgbClr val="FAD34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NZ"/>
          </a:p>
        </p:txBody>
      </p:sp>
      <p:grpSp>
        <p:nvGrpSpPr>
          <p:cNvPr id="14" name="Group 14"/>
          <p:cNvGrpSpPr/>
          <p:nvPr/>
        </p:nvGrpSpPr>
        <p:grpSpPr>
          <a:xfrm>
            <a:off x="13246209" y="1028700"/>
            <a:ext cx="4250953" cy="1327150"/>
            <a:chOff x="0" y="0"/>
            <a:chExt cx="5667937" cy="1769533"/>
          </a:xfrm>
        </p:grpSpPr>
        <p:sp>
          <p:nvSpPr>
            <p:cNvPr id="15" name="TextBox 15"/>
            <p:cNvSpPr txBox="1"/>
            <p:nvPr/>
          </p:nvSpPr>
          <p:spPr>
            <a:xfrm>
              <a:off x="0" y="1417320"/>
              <a:ext cx="5667937" cy="3522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240"/>
                </a:lnSpc>
              </a:pPr>
              <a:r>
                <a:rPr lang="en-US" sz="1600" spc="179">
                  <a:solidFill>
                    <a:srgbClr val="FFFFFF">
                      <a:alpha val="60000"/>
                    </a:srgbClr>
                  </a:solidFill>
                  <a:latin typeface="Inter"/>
                </a:rPr>
                <a:t>Health, wellness, personal services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66675"/>
              <a:ext cx="5667937" cy="12744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600"/>
                </a:lnSpc>
              </a:pPr>
              <a:r>
                <a:rPr lang="en-US" sz="4400" spc="118" dirty="0">
                  <a:solidFill>
                    <a:srgbClr val="FFFFFF"/>
                  </a:solidFill>
                  <a:latin typeface="Montserrat Bold"/>
                </a:rPr>
                <a:t>Consumer Services</a:t>
              </a:r>
            </a:p>
          </p:txBody>
        </p:sp>
      </p:grpSp>
      <p:sp>
        <p:nvSpPr>
          <p:cNvPr id="17" name="AutoShape 17"/>
          <p:cNvSpPr/>
          <p:nvPr/>
        </p:nvSpPr>
        <p:spPr>
          <a:xfrm flipV="1">
            <a:off x="7505158" y="6561510"/>
            <a:ext cx="0" cy="938074"/>
          </a:xfrm>
          <a:prstGeom prst="line">
            <a:avLst/>
          </a:prstGeom>
          <a:ln w="28575" cap="flat">
            <a:solidFill>
              <a:srgbClr val="FAD34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NZ"/>
          </a:p>
        </p:txBody>
      </p:sp>
      <p:sp>
        <p:nvSpPr>
          <p:cNvPr id="18" name="TextBox 18"/>
          <p:cNvSpPr txBox="1"/>
          <p:nvPr/>
        </p:nvSpPr>
        <p:spPr>
          <a:xfrm>
            <a:off x="1205808" y="1123950"/>
            <a:ext cx="5053424" cy="14351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00"/>
              </a:lnSpc>
            </a:pPr>
            <a:r>
              <a:rPr lang="en-US" sz="5500">
                <a:solidFill>
                  <a:srgbClr val="FFFFFF"/>
                </a:solidFill>
                <a:latin typeface="Montserrat Bold"/>
              </a:rPr>
              <a:t>2024 AWARD CATEGORIES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205808" y="3705949"/>
            <a:ext cx="5089675" cy="1353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299"/>
              </a:lnSpc>
            </a:pPr>
            <a:r>
              <a:rPr lang="en-US" sz="5299">
                <a:solidFill>
                  <a:srgbClr val="FFFFFF"/>
                </a:solidFill>
                <a:latin typeface="Montserrat Bold"/>
              </a:rPr>
              <a:t>BEST IN SECTOR </a:t>
            </a:r>
          </a:p>
        </p:txBody>
      </p:sp>
      <p:sp>
        <p:nvSpPr>
          <p:cNvPr id="20" name="Freeform 20"/>
          <p:cNvSpPr/>
          <p:nvPr/>
        </p:nvSpPr>
        <p:spPr>
          <a:xfrm>
            <a:off x="1028700" y="5989019"/>
            <a:ext cx="6013988" cy="3021130"/>
          </a:xfrm>
          <a:custGeom>
            <a:avLst/>
            <a:gdLst/>
            <a:ahLst/>
            <a:cxnLst/>
            <a:rect l="l" t="t" r="r" b="b"/>
            <a:pathLst>
              <a:path w="6013988" h="3021130">
                <a:moveTo>
                  <a:pt x="0" y="0"/>
                </a:moveTo>
                <a:lnTo>
                  <a:pt x="6013988" y="0"/>
                </a:lnTo>
                <a:lnTo>
                  <a:pt x="6013988" y="3021130"/>
                </a:lnTo>
                <a:lnTo>
                  <a:pt x="0" y="302113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052" b="-1124"/>
            </a:stretch>
          </a:blipFill>
        </p:spPr>
        <p:txBody>
          <a:bodyPr/>
          <a:lstStyle/>
          <a:p>
            <a:endParaRPr lang="en-NZ"/>
          </a:p>
        </p:txBody>
      </p:sp>
      <p:grpSp>
        <p:nvGrpSpPr>
          <p:cNvPr id="21" name="Group 21"/>
          <p:cNvGrpSpPr/>
          <p:nvPr/>
        </p:nvGrpSpPr>
        <p:grpSpPr>
          <a:xfrm>
            <a:off x="13246208" y="3617207"/>
            <a:ext cx="4432191" cy="2332370"/>
            <a:chOff x="0" y="66675"/>
            <a:chExt cx="5185219" cy="3109826"/>
          </a:xfrm>
        </p:grpSpPr>
        <p:sp>
          <p:nvSpPr>
            <p:cNvPr id="22" name="TextBox 22"/>
            <p:cNvSpPr txBox="1"/>
            <p:nvPr/>
          </p:nvSpPr>
          <p:spPr>
            <a:xfrm>
              <a:off x="0" y="66675"/>
              <a:ext cx="5047374" cy="31098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600"/>
                </a:lnSpc>
              </a:pPr>
              <a:r>
                <a:rPr lang="en-US" sz="4400" spc="118" dirty="0">
                  <a:solidFill>
                    <a:srgbClr val="FFFFFF"/>
                  </a:solidFill>
                  <a:latin typeface="Montserrat Bold"/>
                </a:rPr>
                <a:t>Construction</a:t>
              </a:r>
            </a:p>
            <a:p>
              <a:pPr algn="l">
                <a:lnSpc>
                  <a:spcPts val="3600"/>
                </a:lnSpc>
              </a:pPr>
              <a:r>
                <a:rPr lang="en-US" sz="4400" spc="118" dirty="0">
                  <a:solidFill>
                    <a:srgbClr val="FFFFFF"/>
                  </a:solidFill>
                  <a:latin typeface="Montserrat Bold"/>
                </a:rPr>
                <a:t>Trades +  </a:t>
              </a:r>
            </a:p>
            <a:p>
              <a:pPr algn="l">
                <a:lnSpc>
                  <a:spcPts val="3600"/>
                </a:lnSpc>
              </a:pPr>
              <a:r>
                <a:rPr lang="en-US" sz="4400" spc="118" dirty="0">
                  <a:solidFill>
                    <a:srgbClr val="FFFFFF"/>
                  </a:solidFill>
                  <a:latin typeface="Montserrat Bold"/>
                </a:rPr>
                <a:t>Infrastructure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28927" y="2026920"/>
              <a:ext cx="5156292" cy="7205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240"/>
                </a:lnSpc>
              </a:pPr>
              <a:r>
                <a:rPr lang="en-US" sz="1600" spc="179" dirty="0">
                  <a:solidFill>
                    <a:srgbClr val="FFFFFF">
                      <a:alpha val="60000"/>
                    </a:srgbClr>
                  </a:solidFill>
                  <a:latin typeface="Inter"/>
                </a:rPr>
                <a:t>Builders, plumbers, electricians, </a:t>
              </a:r>
            </a:p>
            <a:p>
              <a:pPr algn="l">
                <a:lnSpc>
                  <a:spcPts val="2240"/>
                </a:lnSpc>
              </a:pPr>
              <a:r>
                <a:rPr lang="en-US" sz="1600" spc="179" dirty="0">
                  <a:solidFill>
                    <a:srgbClr val="FFFFFF">
                      <a:alpha val="60000"/>
                    </a:srgbClr>
                  </a:solidFill>
                  <a:latin typeface="Inter"/>
                </a:rPr>
                <a:t>civil construction, roading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01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763000" y="3209879"/>
            <a:ext cx="6056693" cy="1222078"/>
            <a:chOff x="19050" y="66675"/>
            <a:chExt cx="8075590" cy="1629437"/>
          </a:xfrm>
        </p:grpSpPr>
        <p:sp>
          <p:nvSpPr>
            <p:cNvPr id="3" name="AutoShape 3"/>
            <p:cNvSpPr/>
            <p:nvPr/>
          </p:nvSpPr>
          <p:spPr>
            <a:xfrm flipV="1">
              <a:off x="19050" y="106137"/>
              <a:ext cx="0" cy="1250766"/>
            </a:xfrm>
            <a:prstGeom prst="line">
              <a:avLst/>
            </a:prstGeom>
            <a:ln w="38100" cap="flat">
              <a:solidFill>
                <a:srgbClr val="FAD34B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NZ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601189" y="66675"/>
              <a:ext cx="7478373" cy="64761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3600"/>
                </a:lnSpc>
              </a:pPr>
              <a:r>
                <a:rPr lang="en-US" sz="4400" spc="118" dirty="0">
                  <a:solidFill>
                    <a:srgbClr val="FFFFFF"/>
                  </a:solidFill>
                  <a:latin typeface="Montserrat Bold"/>
                </a:rPr>
                <a:t>People’s Choice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616267" y="975599"/>
              <a:ext cx="7478373" cy="7205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239"/>
                </a:lnSpc>
              </a:pPr>
              <a:r>
                <a:rPr lang="en-US" sz="1599" spc="179">
                  <a:solidFill>
                    <a:srgbClr val="FFFFFF">
                      <a:alpha val="60000"/>
                    </a:srgbClr>
                  </a:solidFill>
                  <a:latin typeface="Inter"/>
                </a:rPr>
                <a:t>Public online vote, entered businesses only</a:t>
              </a:r>
            </a:p>
            <a:p>
              <a:pPr algn="l">
                <a:lnSpc>
                  <a:spcPts val="2239"/>
                </a:lnSpc>
              </a:pPr>
              <a:r>
                <a:rPr lang="en-US" sz="1599" spc="179">
                  <a:solidFill>
                    <a:srgbClr val="FFFFFF">
                      <a:alpha val="60000"/>
                    </a:srgbClr>
                  </a:solidFill>
                  <a:latin typeface="Inter"/>
                </a:rPr>
                <a:t>Vote open Monday 21 October to 13 November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9225200" y="7063625"/>
            <a:ext cx="4354266" cy="5810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99"/>
              </a:lnSpc>
            </a:pPr>
            <a:r>
              <a:rPr lang="en-US" sz="4400" spc="148" dirty="0">
                <a:solidFill>
                  <a:srgbClr val="FFFFFF"/>
                </a:solidFill>
                <a:latin typeface="Montserrat Bold"/>
              </a:rPr>
              <a:t>SUPREME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8763000" y="5113381"/>
            <a:ext cx="9189519" cy="967671"/>
            <a:chOff x="19050" y="66675"/>
            <a:chExt cx="12252692" cy="1290228"/>
          </a:xfrm>
        </p:grpSpPr>
        <p:sp>
          <p:nvSpPr>
            <p:cNvPr id="8" name="AutoShape 8"/>
            <p:cNvSpPr/>
            <p:nvPr/>
          </p:nvSpPr>
          <p:spPr>
            <a:xfrm flipV="1">
              <a:off x="19050" y="106137"/>
              <a:ext cx="0" cy="1250766"/>
            </a:xfrm>
            <a:prstGeom prst="line">
              <a:avLst/>
            </a:prstGeom>
            <a:ln w="38100" cap="flat">
              <a:solidFill>
                <a:srgbClr val="FAD34B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NZ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582138" y="972820"/>
              <a:ext cx="11689604" cy="3522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240"/>
                </a:lnSpc>
              </a:pPr>
              <a:r>
                <a:rPr lang="en-US" sz="1600" spc="179">
                  <a:solidFill>
                    <a:srgbClr val="FFFFFF">
                      <a:alpha val="60000"/>
                    </a:srgbClr>
                  </a:solidFill>
                  <a:latin typeface="Inter"/>
                </a:rPr>
                <a:t>Board recognition of a Whanganui community member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597215" y="66675"/>
              <a:ext cx="10115311" cy="64761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3600"/>
                </a:lnSpc>
              </a:pPr>
              <a:r>
                <a:rPr lang="en-US" sz="4400" spc="118" dirty="0">
                  <a:solidFill>
                    <a:srgbClr val="FFFFFF"/>
                  </a:solidFill>
                  <a:latin typeface="Montserrat Bold"/>
                </a:rPr>
                <a:t>Judith Timpany</a:t>
              </a:r>
            </a:p>
          </p:txBody>
        </p:sp>
      </p:grpSp>
      <p:sp>
        <p:nvSpPr>
          <p:cNvPr id="11" name="AutoShape 11"/>
          <p:cNvSpPr/>
          <p:nvPr/>
        </p:nvSpPr>
        <p:spPr>
          <a:xfrm flipV="1">
            <a:off x="8817238" y="7101201"/>
            <a:ext cx="0" cy="938074"/>
          </a:xfrm>
          <a:prstGeom prst="line">
            <a:avLst/>
          </a:prstGeom>
          <a:ln w="28575" cap="flat">
            <a:solidFill>
              <a:srgbClr val="FAD34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NZ"/>
          </a:p>
        </p:txBody>
      </p:sp>
      <p:sp>
        <p:nvSpPr>
          <p:cNvPr id="12" name="TextBox 12"/>
          <p:cNvSpPr txBox="1"/>
          <p:nvPr/>
        </p:nvSpPr>
        <p:spPr>
          <a:xfrm>
            <a:off x="1323880" y="1050155"/>
            <a:ext cx="5053424" cy="14351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00"/>
              </a:lnSpc>
            </a:pPr>
            <a:r>
              <a:rPr lang="en-US" sz="5500">
                <a:solidFill>
                  <a:srgbClr val="FFFFFF"/>
                </a:solidFill>
                <a:latin typeface="Montserrat Bold"/>
              </a:rPr>
              <a:t>2024 AWARD CATEGORIES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329567" y="3837714"/>
            <a:ext cx="4435755" cy="6796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299"/>
              </a:lnSpc>
            </a:pPr>
            <a:r>
              <a:rPr lang="en-US" sz="5299" dirty="0">
                <a:solidFill>
                  <a:srgbClr val="FFFFFF"/>
                </a:solidFill>
                <a:latin typeface="Montserrat Bold"/>
              </a:rPr>
              <a:t>SPECIAL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268129" y="7765590"/>
            <a:ext cx="7586484" cy="549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40"/>
              </a:lnSpc>
            </a:pPr>
            <a:r>
              <a:rPr lang="en-US" sz="1600" spc="179">
                <a:solidFill>
                  <a:srgbClr val="FFFFFF">
                    <a:alpha val="60000"/>
                  </a:srgbClr>
                </a:solidFill>
                <a:latin typeface="Inter"/>
              </a:rPr>
              <a:t>One exceptional business - awarded Gold for at least one Best in Sector or Excellence category</a:t>
            </a:r>
          </a:p>
        </p:txBody>
      </p:sp>
      <p:sp>
        <p:nvSpPr>
          <p:cNvPr id="15" name="Freeform 15"/>
          <p:cNvSpPr/>
          <p:nvPr/>
        </p:nvSpPr>
        <p:spPr>
          <a:xfrm>
            <a:off x="1028700" y="5989019"/>
            <a:ext cx="6013988" cy="3021130"/>
          </a:xfrm>
          <a:custGeom>
            <a:avLst/>
            <a:gdLst/>
            <a:ahLst/>
            <a:cxnLst/>
            <a:rect l="l" t="t" r="r" b="b"/>
            <a:pathLst>
              <a:path w="6013988" h="3021130">
                <a:moveTo>
                  <a:pt x="0" y="0"/>
                </a:moveTo>
                <a:lnTo>
                  <a:pt x="6013988" y="0"/>
                </a:lnTo>
                <a:lnTo>
                  <a:pt x="6013988" y="3021130"/>
                </a:lnTo>
                <a:lnTo>
                  <a:pt x="0" y="302113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052" b="-1124"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16" name="AutoShape 16"/>
          <p:cNvSpPr/>
          <p:nvPr/>
        </p:nvSpPr>
        <p:spPr>
          <a:xfrm flipV="1">
            <a:off x="8764909" y="1335974"/>
            <a:ext cx="0" cy="938074"/>
          </a:xfrm>
          <a:prstGeom prst="line">
            <a:avLst/>
          </a:prstGeom>
          <a:ln w="28575" cap="flat">
            <a:solidFill>
              <a:srgbClr val="FAD34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NZ"/>
          </a:p>
        </p:txBody>
      </p:sp>
      <p:sp>
        <p:nvSpPr>
          <p:cNvPr id="17" name="TextBox 17"/>
          <p:cNvSpPr txBox="1"/>
          <p:nvPr/>
        </p:nvSpPr>
        <p:spPr>
          <a:xfrm>
            <a:off x="9259891" y="1323046"/>
            <a:ext cx="6292326" cy="4857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4400" spc="118" dirty="0">
                <a:solidFill>
                  <a:srgbClr val="FFFFFF"/>
                </a:solidFill>
                <a:latin typeface="Montserrat Bold"/>
              </a:rPr>
              <a:t>Emerging Business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9272713" y="1978545"/>
            <a:ext cx="6358724" cy="273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39"/>
              </a:lnSpc>
            </a:pPr>
            <a:r>
              <a:rPr lang="en-US" sz="1599" spc="179">
                <a:solidFill>
                  <a:srgbClr val="FFFFFF">
                    <a:alpha val="60000"/>
                  </a:srgbClr>
                </a:solidFill>
                <a:latin typeface="Inter"/>
              </a:rPr>
              <a:t>Businesses trading 1-5 years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01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H="1">
            <a:off x="1247656" y="3086100"/>
            <a:ext cx="1169612" cy="0"/>
          </a:xfrm>
          <a:prstGeom prst="line">
            <a:avLst/>
          </a:prstGeom>
          <a:ln w="28575" cap="flat">
            <a:solidFill>
              <a:srgbClr val="FAD34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NZ"/>
          </a:p>
        </p:txBody>
      </p:sp>
      <p:sp>
        <p:nvSpPr>
          <p:cNvPr id="3" name="AutoShape 3"/>
          <p:cNvSpPr/>
          <p:nvPr/>
        </p:nvSpPr>
        <p:spPr>
          <a:xfrm>
            <a:off x="8995382" y="5061659"/>
            <a:ext cx="7351939" cy="0"/>
          </a:xfrm>
          <a:prstGeom prst="line">
            <a:avLst/>
          </a:prstGeom>
          <a:ln w="28575" cap="rnd">
            <a:solidFill>
              <a:srgbClr val="FFFFFF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en-NZ"/>
          </a:p>
        </p:txBody>
      </p:sp>
      <p:sp>
        <p:nvSpPr>
          <p:cNvPr id="4" name="AutoShape 4"/>
          <p:cNvSpPr/>
          <p:nvPr/>
        </p:nvSpPr>
        <p:spPr>
          <a:xfrm>
            <a:off x="8995382" y="7245289"/>
            <a:ext cx="7351939" cy="0"/>
          </a:xfrm>
          <a:prstGeom prst="line">
            <a:avLst/>
          </a:prstGeom>
          <a:ln w="28575" cap="rnd">
            <a:solidFill>
              <a:srgbClr val="FFFFFF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en-NZ"/>
          </a:p>
        </p:txBody>
      </p:sp>
      <p:sp>
        <p:nvSpPr>
          <p:cNvPr id="5" name="AutoShape 5"/>
          <p:cNvSpPr/>
          <p:nvPr/>
        </p:nvSpPr>
        <p:spPr>
          <a:xfrm>
            <a:off x="8995382" y="2879747"/>
            <a:ext cx="7351939" cy="0"/>
          </a:xfrm>
          <a:prstGeom prst="line">
            <a:avLst/>
          </a:prstGeom>
          <a:ln w="28575" cap="rnd">
            <a:solidFill>
              <a:srgbClr val="F6F5F3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en-NZ"/>
          </a:p>
        </p:txBody>
      </p:sp>
      <p:sp>
        <p:nvSpPr>
          <p:cNvPr id="6" name="Freeform 6"/>
          <p:cNvSpPr/>
          <p:nvPr/>
        </p:nvSpPr>
        <p:spPr>
          <a:xfrm>
            <a:off x="7762867" y="736608"/>
            <a:ext cx="2171714" cy="2171714"/>
          </a:xfrm>
          <a:custGeom>
            <a:avLst/>
            <a:gdLst/>
            <a:ahLst/>
            <a:cxnLst/>
            <a:rect l="l" t="t" r="r" b="b"/>
            <a:pathLst>
              <a:path w="2171714" h="2171714">
                <a:moveTo>
                  <a:pt x="0" y="0"/>
                </a:moveTo>
                <a:lnTo>
                  <a:pt x="2171713" y="0"/>
                </a:lnTo>
                <a:lnTo>
                  <a:pt x="2171713" y="2171714"/>
                </a:lnTo>
                <a:lnTo>
                  <a:pt x="0" y="21717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7" name="Freeform 7"/>
          <p:cNvSpPr/>
          <p:nvPr/>
        </p:nvSpPr>
        <p:spPr>
          <a:xfrm>
            <a:off x="7762867" y="2908611"/>
            <a:ext cx="2171714" cy="2171714"/>
          </a:xfrm>
          <a:custGeom>
            <a:avLst/>
            <a:gdLst/>
            <a:ahLst/>
            <a:cxnLst/>
            <a:rect l="l" t="t" r="r" b="b"/>
            <a:pathLst>
              <a:path w="2171714" h="2171714">
                <a:moveTo>
                  <a:pt x="0" y="0"/>
                </a:moveTo>
                <a:lnTo>
                  <a:pt x="2171713" y="0"/>
                </a:lnTo>
                <a:lnTo>
                  <a:pt x="2171713" y="2171713"/>
                </a:lnTo>
                <a:lnTo>
                  <a:pt x="0" y="217171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8" name="Freeform 8"/>
          <p:cNvSpPr/>
          <p:nvPr/>
        </p:nvSpPr>
        <p:spPr>
          <a:xfrm>
            <a:off x="7762867" y="5090234"/>
            <a:ext cx="2171714" cy="2171714"/>
          </a:xfrm>
          <a:custGeom>
            <a:avLst/>
            <a:gdLst/>
            <a:ahLst/>
            <a:cxnLst/>
            <a:rect l="l" t="t" r="r" b="b"/>
            <a:pathLst>
              <a:path w="2171714" h="2171714">
                <a:moveTo>
                  <a:pt x="0" y="0"/>
                </a:moveTo>
                <a:lnTo>
                  <a:pt x="2171713" y="0"/>
                </a:lnTo>
                <a:lnTo>
                  <a:pt x="2171713" y="2171714"/>
                </a:lnTo>
                <a:lnTo>
                  <a:pt x="0" y="21717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9" name="Freeform 9"/>
          <p:cNvSpPr/>
          <p:nvPr/>
        </p:nvSpPr>
        <p:spPr>
          <a:xfrm>
            <a:off x="7762867" y="7259576"/>
            <a:ext cx="2171714" cy="2171714"/>
          </a:xfrm>
          <a:custGeom>
            <a:avLst/>
            <a:gdLst/>
            <a:ahLst/>
            <a:cxnLst/>
            <a:rect l="l" t="t" r="r" b="b"/>
            <a:pathLst>
              <a:path w="2171714" h="2171714">
                <a:moveTo>
                  <a:pt x="0" y="0"/>
                </a:moveTo>
                <a:lnTo>
                  <a:pt x="2171713" y="0"/>
                </a:lnTo>
                <a:lnTo>
                  <a:pt x="2171713" y="2171714"/>
                </a:lnTo>
                <a:lnTo>
                  <a:pt x="0" y="21717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10" name="TextBox 10"/>
          <p:cNvSpPr txBox="1"/>
          <p:nvPr/>
        </p:nvSpPr>
        <p:spPr>
          <a:xfrm>
            <a:off x="1178286" y="1171575"/>
            <a:ext cx="5637025" cy="14362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00"/>
              </a:lnSpc>
            </a:pPr>
            <a:r>
              <a:rPr lang="en-US" sz="5600" spc="196" dirty="0">
                <a:solidFill>
                  <a:srgbClr val="FFFFFF"/>
                </a:solidFill>
                <a:latin typeface="Muli Heavy"/>
              </a:rPr>
              <a:t>2024 AWARDS TIMELINE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835774" y="1203198"/>
            <a:ext cx="2025898" cy="12981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17"/>
              </a:lnSpc>
            </a:pPr>
            <a:r>
              <a:rPr lang="en-US" sz="2199" spc="15">
                <a:solidFill>
                  <a:srgbClr val="F6F5F3"/>
                </a:solidFill>
                <a:latin typeface="Inter"/>
              </a:rPr>
              <a:t>MON </a:t>
            </a:r>
          </a:p>
          <a:p>
            <a:pPr algn="ctr">
              <a:lnSpc>
                <a:spcPts val="2617"/>
              </a:lnSpc>
            </a:pPr>
            <a:r>
              <a:rPr lang="en-US" sz="2199" spc="15">
                <a:solidFill>
                  <a:srgbClr val="F6F5F3"/>
                </a:solidFill>
                <a:latin typeface="Inter"/>
              </a:rPr>
              <a:t>10 JUNE</a:t>
            </a:r>
          </a:p>
          <a:p>
            <a:pPr algn="ctr">
              <a:lnSpc>
                <a:spcPts val="2617"/>
              </a:lnSpc>
            </a:pPr>
            <a:r>
              <a:rPr lang="en-US" sz="2199" spc="15">
                <a:solidFill>
                  <a:srgbClr val="F6F5F3"/>
                </a:solidFill>
                <a:latin typeface="Inter"/>
              </a:rPr>
              <a:t>ENTRIES</a:t>
            </a:r>
          </a:p>
          <a:p>
            <a:pPr algn="ctr">
              <a:lnSpc>
                <a:spcPts val="2617"/>
              </a:lnSpc>
            </a:pPr>
            <a:r>
              <a:rPr lang="en-US" sz="2199" spc="15">
                <a:solidFill>
                  <a:srgbClr val="F6F5F3"/>
                </a:solidFill>
                <a:latin typeface="Inter"/>
              </a:rPr>
              <a:t>OPEN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835774" y="3366443"/>
            <a:ext cx="2025898" cy="12981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17"/>
              </a:lnSpc>
            </a:pPr>
            <a:r>
              <a:rPr lang="en-US" sz="2199" spc="15">
                <a:solidFill>
                  <a:srgbClr val="F6F5F3"/>
                </a:solidFill>
                <a:latin typeface="Inter"/>
              </a:rPr>
              <a:t>THU </a:t>
            </a:r>
          </a:p>
          <a:p>
            <a:pPr algn="ctr">
              <a:lnSpc>
                <a:spcPts val="2617"/>
              </a:lnSpc>
            </a:pPr>
            <a:r>
              <a:rPr lang="en-US" sz="2199" spc="15">
                <a:solidFill>
                  <a:srgbClr val="F6F5F3"/>
                </a:solidFill>
                <a:latin typeface="Inter"/>
              </a:rPr>
              <a:t>12 SEPT ENTRIES</a:t>
            </a:r>
          </a:p>
          <a:p>
            <a:pPr algn="ctr">
              <a:lnSpc>
                <a:spcPts val="2617"/>
              </a:lnSpc>
            </a:pPr>
            <a:r>
              <a:rPr lang="en-US" sz="2199" spc="15">
                <a:solidFill>
                  <a:srgbClr val="F6F5F3"/>
                </a:solidFill>
                <a:latin typeface="Inter"/>
              </a:rPr>
              <a:t>CLOSE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762867" y="5584271"/>
            <a:ext cx="2171714" cy="11836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2000" spc="14">
                <a:solidFill>
                  <a:srgbClr val="F6F5F3"/>
                </a:solidFill>
                <a:latin typeface="Inter"/>
              </a:rPr>
              <a:t>MON 16 SEPT</a:t>
            </a:r>
          </a:p>
          <a:p>
            <a:pPr algn="ctr">
              <a:lnSpc>
                <a:spcPts val="2379"/>
              </a:lnSpc>
            </a:pPr>
            <a:r>
              <a:rPr lang="en-US" sz="2000" spc="14">
                <a:solidFill>
                  <a:srgbClr val="F6F5F3"/>
                </a:solidFill>
                <a:latin typeface="Inter"/>
              </a:rPr>
              <a:t>TO FRI 25 OCT REVIEW + JUDGING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228979" y="1035558"/>
            <a:ext cx="1586610" cy="1408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619"/>
              </a:lnSpc>
            </a:pPr>
            <a:r>
              <a:rPr lang="en-US" sz="8300">
                <a:solidFill>
                  <a:srgbClr val="FAD34B"/>
                </a:solidFill>
                <a:latin typeface="Inter Bold"/>
              </a:rPr>
              <a:t>1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228979" y="3208020"/>
            <a:ext cx="1586610" cy="1408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620"/>
              </a:lnSpc>
            </a:pPr>
            <a:r>
              <a:rPr lang="en-US" sz="8300">
                <a:solidFill>
                  <a:srgbClr val="FAD34B"/>
                </a:solidFill>
                <a:latin typeface="Inter Bold"/>
              </a:rPr>
              <a:t>2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228979" y="5380017"/>
            <a:ext cx="1586610" cy="1408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620"/>
              </a:lnSpc>
            </a:pPr>
            <a:r>
              <a:rPr lang="en-US" sz="8300">
                <a:solidFill>
                  <a:srgbClr val="FAD34B"/>
                </a:solidFill>
                <a:latin typeface="Inter Bold"/>
              </a:rPr>
              <a:t>3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228979" y="7537581"/>
            <a:ext cx="1586610" cy="1408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620"/>
              </a:lnSpc>
            </a:pPr>
            <a:r>
              <a:rPr lang="en-US" sz="8300">
                <a:solidFill>
                  <a:srgbClr val="FAD34B"/>
                </a:solidFill>
                <a:latin typeface="Inter Bold"/>
              </a:rPr>
              <a:t>4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1985591" y="1213485"/>
            <a:ext cx="4068837" cy="1258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39"/>
              </a:lnSpc>
            </a:pPr>
            <a:r>
              <a:rPr lang="en-US" sz="1999" spc="-5">
                <a:solidFill>
                  <a:srgbClr val="F6F5F3"/>
                </a:solidFill>
                <a:latin typeface="Inter"/>
              </a:rPr>
              <a:t>Access the Awards Force Platform via the Business Whanganui website from 9am  www.businesswhanganui.nz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1985591" y="3326839"/>
            <a:ext cx="4016037" cy="1258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39"/>
              </a:lnSpc>
            </a:pPr>
            <a:r>
              <a:rPr lang="en-US" sz="1999" spc="-5">
                <a:solidFill>
                  <a:srgbClr val="F6F5F3"/>
                </a:solidFill>
                <a:latin typeface="Inter"/>
              </a:rPr>
              <a:t>The Awards Force Platform will close for entries at 4pm to prepare for site visits, evaluation and judging.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2038391" y="7726811"/>
            <a:ext cx="4148868" cy="1258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39"/>
              </a:lnSpc>
            </a:pPr>
            <a:r>
              <a:rPr lang="en-US" sz="1999" spc="-5">
                <a:solidFill>
                  <a:srgbClr val="F6F5F3"/>
                </a:solidFill>
                <a:latin typeface="Inter"/>
              </a:rPr>
              <a:t>Exciting! Finalists will be notified privately before the public announcements are made. Don’t miss out on Awards night tickets!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1985591" y="5509334"/>
            <a:ext cx="4016037" cy="9442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39"/>
              </a:lnSpc>
            </a:pPr>
            <a:r>
              <a:rPr lang="en-US" sz="1999" spc="-5">
                <a:solidFill>
                  <a:srgbClr val="F6F5F3"/>
                </a:solidFill>
                <a:latin typeface="Inter"/>
              </a:rPr>
              <a:t>Entry evaluation and in-person evaluator site visits. Followed by judging panel review.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7835774" y="7726176"/>
            <a:ext cx="2025898" cy="11836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2000" spc="14">
                <a:solidFill>
                  <a:srgbClr val="F6F5F3"/>
                </a:solidFill>
                <a:latin typeface="Inter"/>
              </a:rPr>
              <a:t>THU 31 OCT FINALISTS</a:t>
            </a:r>
          </a:p>
          <a:p>
            <a:pPr algn="ctr">
              <a:lnSpc>
                <a:spcPts val="2379"/>
              </a:lnSpc>
            </a:pPr>
            <a:r>
              <a:rPr lang="en-US" sz="2000" spc="14">
                <a:solidFill>
                  <a:srgbClr val="F6F5F3"/>
                </a:solidFill>
                <a:latin typeface="Inter"/>
              </a:rPr>
              <a:t>SAT 16 NOV AWARDS</a:t>
            </a:r>
          </a:p>
        </p:txBody>
      </p:sp>
      <p:sp>
        <p:nvSpPr>
          <p:cNvPr id="24" name="Freeform 24"/>
          <p:cNvSpPr/>
          <p:nvPr/>
        </p:nvSpPr>
        <p:spPr>
          <a:xfrm>
            <a:off x="1028700" y="6638415"/>
            <a:ext cx="6013988" cy="3021130"/>
          </a:xfrm>
          <a:custGeom>
            <a:avLst/>
            <a:gdLst/>
            <a:ahLst/>
            <a:cxnLst/>
            <a:rect l="l" t="t" r="r" b="b"/>
            <a:pathLst>
              <a:path w="6013988" h="3021130">
                <a:moveTo>
                  <a:pt x="0" y="0"/>
                </a:moveTo>
                <a:lnTo>
                  <a:pt x="6013988" y="0"/>
                </a:lnTo>
                <a:lnTo>
                  <a:pt x="6013988" y="3021130"/>
                </a:lnTo>
                <a:lnTo>
                  <a:pt x="0" y="302113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052" b="-1124"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25" name="Freeform 8">
            <a:extLst>
              <a:ext uri="{FF2B5EF4-FFF2-40B4-BE49-F238E27FC236}">
                <a16:creationId xmlns:a16="http://schemas.microsoft.com/office/drawing/2014/main" id="{26E4A08D-7F8E-68B1-776E-2ADEB5238CF0}"/>
              </a:ext>
            </a:extLst>
          </p:cNvPr>
          <p:cNvSpPr/>
          <p:nvPr/>
        </p:nvSpPr>
        <p:spPr>
          <a:xfrm>
            <a:off x="1447794" y="3696988"/>
            <a:ext cx="2171714" cy="2171714"/>
          </a:xfrm>
          <a:custGeom>
            <a:avLst/>
            <a:gdLst/>
            <a:ahLst/>
            <a:cxnLst/>
            <a:rect l="l" t="t" r="r" b="b"/>
            <a:pathLst>
              <a:path w="2171714" h="2171714">
                <a:moveTo>
                  <a:pt x="0" y="0"/>
                </a:moveTo>
                <a:lnTo>
                  <a:pt x="2171713" y="0"/>
                </a:lnTo>
                <a:lnTo>
                  <a:pt x="2171713" y="2171714"/>
                </a:lnTo>
                <a:lnTo>
                  <a:pt x="0" y="21717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3021EE4-F939-991C-DEF0-4EB6EE7A7972}"/>
              </a:ext>
            </a:extLst>
          </p:cNvPr>
          <p:cNvSpPr txBox="1"/>
          <p:nvPr/>
        </p:nvSpPr>
        <p:spPr>
          <a:xfrm>
            <a:off x="3789510" y="4511221"/>
            <a:ext cx="2531745" cy="7335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2539"/>
              </a:lnSpc>
            </a:pPr>
            <a:r>
              <a:rPr lang="en-US" sz="2400" spc="-5" dirty="0">
                <a:solidFill>
                  <a:srgbClr val="F6F5F3"/>
                </a:solidFill>
                <a:latin typeface="Inter"/>
              </a:rPr>
              <a:t>People’s Choice</a:t>
            </a:r>
          </a:p>
          <a:p>
            <a:pPr algn="l">
              <a:lnSpc>
                <a:spcPts val="2539"/>
              </a:lnSpc>
            </a:pPr>
            <a:r>
              <a:rPr lang="en-US" sz="2400" spc="-5" dirty="0">
                <a:solidFill>
                  <a:srgbClr val="F6F5F3"/>
                </a:solidFill>
                <a:latin typeface="Inter"/>
              </a:rPr>
              <a:t>Public Vote</a:t>
            </a:r>
          </a:p>
        </p:txBody>
      </p:sp>
      <p:sp>
        <p:nvSpPr>
          <p:cNvPr id="27" name="TextBox 13">
            <a:extLst>
              <a:ext uri="{FF2B5EF4-FFF2-40B4-BE49-F238E27FC236}">
                <a16:creationId xmlns:a16="http://schemas.microsoft.com/office/drawing/2014/main" id="{0A4B1863-76F7-1E90-3AA5-EEF64D7CE8C9}"/>
              </a:ext>
            </a:extLst>
          </p:cNvPr>
          <p:cNvSpPr txBox="1"/>
          <p:nvPr/>
        </p:nvSpPr>
        <p:spPr>
          <a:xfrm>
            <a:off x="1541550" y="4511221"/>
            <a:ext cx="2025898" cy="666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17"/>
              </a:lnSpc>
            </a:pPr>
            <a:r>
              <a:rPr lang="en-US" sz="2199" spc="15" dirty="0">
                <a:solidFill>
                  <a:srgbClr val="F6F5F3"/>
                </a:solidFill>
                <a:latin typeface="Inter"/>
              </a:rPr>
              <a:t>MON 21 OCT-</a:t>
            </a:r>
          </a:p>
          <a:p>
            <a:pPr algn="ctr">
              <a:lnSpc>
                <a:spcPts val="2617"/>
              </a:lnSpc>
            </a:pPr>
            <a:r>
              <a:rPr lang="en-US" sz="2199" spc="15" dirty="0">
                <a:solidFill>
                  <a:srgbClr val="F6F5F3"/>
                </a:solidFill>
                <a:latin typeface="Inter"/>
              </a:rPr>
              <a:t>WED 13 NOV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827144" y="0"/>
            <a:ext cx="6460856" cy="10287000"/>
          </a:xfrm>
          <a:custGeom>
            <a:avLst/>
            <a:gdLst/>
            <a:ahLst/>
            <a:cxnLst/>
            <a:rect l="l" t="t" r="r" b="b"/>
            <a:pathLst>
              <a:path w="6460856" h="10287000">
                <a:moveTo>
                  <a:pt x="0" y="0"/>
                </a:moveTo>
                <a:lnTo>
                  <a:pt x="6460856" y="0"/>
                </a:lnTo>
                <a:lnTo>
                  <a:pt x="6460856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6121"/>
            </a:stretch>
          </a:blipFill>
        </p:spPr>
        <p:txBody>
          <a:bodyPr/>
          <a:lstStyle/>
          <a:p>
            <a:endParaRPr lang="en-NZ"/>
          </a:p>
        </p:txBody>
      </p:sp>
      <p:grpSp>
        <p:nvGrpSpPr>
          <p:cNvPr id="3" name="Group 3"/>
          <p:cNvGrpSpPr/>
          <p:nvPr/>
        </p:nvGrpSpPr>
        <p:grpSpPr>
          <a:xfrm rot="-1165515">
            <a:off x="4199958" y="368554"/>
            <a:ext cx="11756571" cy="10287000"/>
            <a:chOff x="0" y="0"/>
            <a:chExt cx="812800" cy="7112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NZ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127000" y="127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3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967009" y="2558007"/>
            <a:ext cx="997706" cy="981494"/>
          </a:xfrm>
          <a:custGeom>
            <a:avLst/>
            <a:gdLst/>
            <a:ahLst/>
            <a:cxnLst/>
            <a:rect l="l" t="t" r="r" b="b"/>
            <a:pathLst>
              <a:path w="997706" h="981494">
                <a:moveTo>
                  <a:pt x="0" y="0"/>
                </a:moveTo>
                <a:lnTo>
                  <a:pt x="997707" y="0"/>
                </a:lnTo>
                <a:lnTo>
                  <a:pt x="997707" y="981494"/>
                </a:lnTo>
                <a:lnTo>
                  <a:pt x="0" y="98149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7" name="TextBox 7"/>
          <p:cNvSpPr txBox="1"/>
          <p:nvPr/>
        </p:nvSpPr>
        <p:spPr>
          <a:xfrm>
            <a:off x="3780623" y="1986729"/>
            <a:ext cx="7200370" cy="6888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06"/>
              </a:lnSpc>
            </a:pPr>
            <a:r>
              <a:rPr lang="en-US" sz="4004" spc="-48">
                <a:solidFill>
                  <a:srgbClr val="FFFFFF"/>
                </a:solidFill>
                <a:latin typeface="Inter"/>
              </a:rPr>
              <a:t>Secure and Confidential Entry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780623" y="2844292"/>
            <a:ext cx="5338871" cy="15181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15"/>
              </a:lnSpc>
            </a:pPr>
            <a:r>
              <a:rPr lang="en-US" sz="1599" spc="102">
                <a:solidFill>
                  <a:srgbClr val="9FA0A4"/>
                </a:solidFill>
                <a:latin typeface="Inter"/>
              </a:rPr>
              <a:t>Entries online using the Award Force platform</a:t>
            </a:r>
          </a:p>
          <a:p>
            <a:pPr algn="l">
              <a:lnSpc>
                <a:spcPts val="2415"/>
              </a:lnSpc>
            </a:pPr>
            <a:r>
              <a:rPr lang="en-US" sz="1599" spc="102">
                <a:solidFill>
                  <a:srgbClr val="9FA0A4"/>
                </a:solidFill>
                <a:latin typeface="Inter"/>
              </a:rPr>
              <a:t>Entry support assistance available</a:t>
            </a:r>
          </a:p>
          <a:p>
            <a:pPr algn="l">
              <a:lnSpc>
                <a:spcPts val="2415"/>
              </a:lnSpc>
            </a:pPr>
            <a:r>
              <a:rPr lang="en-US" sz="1599" spc="102">
                <a:solidFill>
                  <a:srgbClr val="9FA0A4"/>
                </a:solidFill>
                <a:latin typeface="Inter"/>
              </a:rPr>
              <a:t>Supporting information can be uploaded</a:t>
            </a:r>
          </a:p>
          <a:p>
            <a:pPr algn="l">
              <a:lnSpc>
                <a:spcPts val="2415"/>
              </a:lnSpc>
            </a:pPr>
            <a:r>
              <a:rPr lang="en-US" sz="1599" spc="102">
                <a:solidFill>
                  <a:srgbClr val="9FA0A4"/>
                </a:solidFill>
                <a:latin typeface="Inter"/>
              </a:rPr>
              <a:t>Login to build your entry online over time</a:t>
            </a:r>
          </a:p>
          <a:p>
            <a:pPr algn="l">
              <a:lnSpc>
                <a:spcPts val="2415"/>
              </a:lnSpc>
            </a:pPr>
            <a:r>
              <a:rPr lang="en-US" sz="1599" spc="102">
                <a:solidFill>
                  <a:srgbClr val="9FA0A4"/>
                </a:solidFill>
                <a:latin typeface="Inter"/>
              </a:rPr>
              <a:t>Once submitted entries are locked</a:t>
            </a:r>
          </a:p>
        </p:txBody>
      </p:sp>
      <p:sp>
        <p:nvSpPr>
          <p:cNvPr id="9" name="Freeform 9"/>
          <p:cNvSpPr/>
          <p:nvPr/>
        </p:nvSpPr>
        <p:spPr>
          <a:xfrm>
            <a:off x="2001151" y="8134248"/>
            <a:ext cx="963565" cy="997221"/>
          </a:xfrm>
          <a:custGeom>
            <a:avLst/>
            <a:gdLst/>
            <a:ahLst/>
            <a:cxnLst/>
            <a:rect l="l" t="t" r="r" b="b"/>
            <a:pathLst>
              <a:path w="963565" h="997221">
                <a:moveTo>
                  <a:pt x="0" y="0"/>
                </a:moveTo>
                <a:lnTo>
                  <a:pt x="963565" y="0"/>
                </a:lnTo>
                <a:lnTo>
                  <a:pt x="963565" y="997222"/>
                </a:lnTo>
                <a:lnTo>
                  <a:pt x="0" y="99722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10" name="Freeform 10"/>
          <p:cNvSpPr/>
          <p:nvPr/>
        </p:nvSpPr>
        <p:spPr>
          <a:xfrm>
            <a:off x="2071527" y="5706300"/>
            <a:ext cx="822812" cy="784757"/>
          </a:xfrm>
          <a:custGeom>
            <a:avLst/>
            <a:gdLst/>
            <a:ahLst/>
            <a:cxnLst/>
            <a:rect l="l" t="t" r="r" b="b"/>
            <a:pathLst>
              <a:path w="822812" h="784757">
                <a:moveTo>
                  <a:pt x="0" y="0"/>
                </a:moveTo>
                <a:lnTo>
                  <a:pt x="822812" y="0"/>
                </a:lnTo>
                <a:lnTo>
                  <a:pt x="822812" y="784757"/>
                </a:lnTo>
                <a:lnTo>
                  <a:pt x="0" y="78475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grpSp>
        <p:nvGrpSpPr>
          <p:cNvPr id="11" name="Group 11"/>
          <p:cNvGrpSpPr/>
          <p:nvPr/>
        </p:nvGrpSpPr>
        <p:grpSpPr>
          <a:xfrm>
            <a:off x="3805129" y="5143500"/>
            <a:ext cx="5827784" cy="1676547"/>
            <a:chOff x="0" y="0"/>
            <a:chExt cx="7770379" cy="2235396"/>
          </a:xfrm>
        </p:grpSpPr>
        <p:sp>
          <p:nvSpPr>
            <p:cNvPr id="12" name="TextBox 12"/>
            <p:cNvSpPr txBox="1"/>
            <p:nvPr/>
          </p:nvSpPr>
          <p:spPr>
            <a:xfrm>
              <a:off x="0" y="1043035"/>
              <a:ext cx="6594836" cy="11923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415"/>
                </a:lnSpc>
              </a:pPr>
              <a:r>
                <a:rPr lang="en-US" sz="1599" spc="102">
                  <a:solidFill>
                    <a:srgbClr val="9FA0A4"/>
                  </a:solidFill>
                  <a:latin typeface="Inter"/>
                </a:rPr>
                <a:t>Available for evaluator site visit</a:t>
              </a:r>
            </a:p>
            <a:p>
              <a:pPr algn="l">
                <a:lnSpc>
                  <a:spcPts val="2415"/>
                </a:lnSpc>
              </a:pPr>
              <a:r>
                <a:rPr lang="en-US" sz="1599" spc="102">
                  <a:solidFill>
                    <a:srgbClr val="9FA0A4"/>
                  </a:solidFill>
                  <a:latin typeface="Inter"/>
                </a:rPr>
                <a:t>Entry fee $50+GST per brand</a:t>
              </a:r>
            </a:p>
            <a:p>
              <a:pPr algn="l">
                <a:lnSpc>
                  <a:spcPts val="2415"/>
                </a:lnSpc>
              </a:pPr>
              <a:r>
                <a:rPr lang="en-US" sz="1599" spc="102">
                  <a:solidFill>
                    <a:srgbClr val="9FA0A4"/>
                  </a:solidFill>
                  <a:latin typeface="Inter"/>
                </a:rPr>
                <a:t>Finalists need to be present at the Awards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85725"/>
              <a:ext cx="7770379" cy="8899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606"/>
                </a:lnSpc>
              </a:pPr>
              <a:r>
                <a:rPr lang="en-US" sz="4004" spc="-48">
                  <a:solidFill>
                    <a:srgbClr val="FFFFFF"/>
                  </a:solidFill>
                  <a:latin typeface="Inter"/>
                </a:rPr>
                <a:t>Your Commitment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3780622" y="7536654"/>
            <a:ext cx="6277777" cy="2371862"/>
            <a:chOff x="-1" y="-85725"/>
            <a:chExt cx="8370370" cy="3162482"/>
          </a:xfrm>
        </p:grpSpPr>
        <p:sp>
          <p:nvSpPr>
            <p:cNvPr id="15" name="TextBox 15"/>
            <p:cNvSpPr txBox="1"/>
            <p:nvPr/>
          </p:nvSpPr>
          <p:spPr>
            <a:xfrm>
              <a:off x="-1" y="1063128"/>
              <a:ext cx="8370370" cy="201362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2415"/>
                </a:lnSpc>
              </a:pPr>
              <a:r>
                <a:rPr lang="en-US" sz="1599" spc="102" dirty="0">
                  <a:solidFill>
                    <a:srgbClr val="9FA0A4"/>
                  </a:solidFill>
                  <a:latin typeface="Inter"/>
                </a:rPr>
                <a:t>Awards Evaluators who will undertake site visits</a:t>
              </a:r>
            </a:p>
            <a:p>
              <a:pPr algn="l">
                <a:lnSpc>
                  <a:spcPts val="2415"/>
                </a:lnSpc>
              </a:pPr>
              <a:r>
                <a:rPr lang="en-US" sz="1599" spc="102" dirty="0">
                  <a:solidFill>
                    <a:srgbClr val="9FA0A4"/>
                  </a:solidFill>
                  <a:latin typeface="Inter"/>
                </a:rPr>
                <a:t>Judging Review Panel</a:t>
              </a:r>
            </a:p>
            <a:p>
              <a:pPr algn="l">
                <a:lnSpc>
                  <a:spcPts val="2415"/>
                </a:lnSpc>
              </a:pPr>
              <a:r>
                <a:rPr lang="en-US" sz="1599" spc="102" dirty="0">
                  <a:solidFill>
                    <a:srgbClr val="9FA0A4"/>
                  </a:solidFill>
                  <a:latin typeface="Inter"/>
                </a:rPr>
                <a:t>Baldrige Excellence Framework</a:t>
              </a:r>
            </a:p>
            <a:p>
              <a:pPr algn="l">
                <a:lnSpc>
                  <a:spcPts val="2415"/>
                </a:lnSpc>
              </a:pPr>
              <a:r>
                <a:rPr lang="en-US" sz="1599" spc="102" dirty="0">
                  <a:solidFill>
                    <a:srgbClr val="9FA0A4"/>
                  </a:solidFill>
                  <a:latin typeface="Inter"/>
                </a:rPr>
                <a:t>Purpose – People – Processes – Passion - Performance</a:t>
              </a:r>
            </a:p>
            <a:p>
              <a:pPr algn="l">
                <a:lnSpc>
                  <a:spcPts val="2415"/>
                </a:lnSpc>
              </a:pPr>
              <a:r>
                <a:rPr lang="en-US" sz="1599" spc="102" dirty="0">
                  <a:solidFill>
                    <a:srgbClr val="9FA0A4"/>
                  </a:solidFill>
                  <a:latin typeface="Inter"/>
                </a:rPr>
                <a:t>Entry Feedback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85725"/>
              <a:ext cx="7770379" cy="8899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606"/>
                </a:lnSpc>
              </a:pPr>
              <a:r>
                <a:rPr lang="en-US" sz="4004" spc="-48">
                  <a:solidFill>
                    <a:srgbClr val="FFFFFF"/>
                  </a:solidFill>
                  <a:latin typeface="Inter"/>
                </a:rPr>
                <a:t>Evaluation and Review </a:t>
              </a:r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0" y="428616"/>
            <a:ext cx="18288000" cy="12858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901"/>
              </a:lnSpc>
            </a:pPr>
            <a:r>
              <a:rPr lang="en-US" sz="9001" spc="270">
                <a:solidFill>
                  <a:srgbClr val="FAD34B"/>
                </a:solidFill>
                <a:latin typeface="Muli Heavy"/>
              </a:rPr>
              <a:t>AWARDS ENTRY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48" r="-448"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3" name="AutoShape 3"/>
          <p:cNvSpPr/>
          <p:nvPr/>
        </p:nvSpPr>
        <p:spPr>
          <a:xfrm>
            <a:off x="8049560" y="9116683"/>
            <a:ext cx="2343436" cy="0"/>
          </a:xfrm>
          <a:prstGeom prst="line">
            <a:avLst/>
          </a:prstGeom>
          <a:ln w="66675" cap="rnd">
            <a:solidFill>
              <a:srgbClr val="FFFFFF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en-NZ"/>
          </a:p>
        </p:txBody>
      </p:sp>
      <p:sp>
        <p:nvSpPr>
          <p:cNvPr id="4" name="TextBox 4"/>
          <p:cNvSpPr txBox="1"/>
          <p:nvPr/>
        </p:nvSpPr>
        <p:spPr>
          <a:xfrm>
            <a:off x="2764061" y="3119157"/>
            <a:ext cx="12914433" cy="2545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860"/>
              </a:lnSpc>
            </a:pPr>
            <a:r>
              <a:rPr lang="en-US" sz="14900" spc="1415">
                <a:solidFill>
                  <a:srgbClr val="FAD34B"/>
                </a:solidFill>
                <a:latin typeface="Montserrat Bold"/>
              </a:rPr>
              <a:t>BE SEEN</a:t>
            </a:r>
          </a:p>
        </p:txBody>
      </p:sp>
      <p:sp>
        <p:nvSpPr>
          <p:cNvPr id="5" name="Freeform 5"/>
          <p:cNvSpPr/>
          <p:nvPr/>
        </p:nvSpPr>
        <p:spPr>
          <a:xfrm>
            <a:off x="6257570" y="607343"/>
            <a:ext cx="5772860" cy="3021130"/>
          </a:xfrm>
          <a:custGeom>
            <a:avLst/>
            <a:gdLst/>
            <a:ahLst/>
            <a:cxnLst/>
            <a:rect l="l" t="t" r="r" b="b"/>
            <a:pathLst>
              <a:path w="5772860" h="3021130">
                <a:moveTo>
                  <a:pt x="0" y="0"/>
                </a:moveTo>
                <a:lnTo>
                  <a:pt x="5772860" y="0"/>
                </a:lnTo>
                <a:lnTo>
                  <a:pt x="5772860" y="3021130"/>
                </a:lnTo>
                <a:lnTo>
                  <a:pt x="0" y="302113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grpSp>
        <p:nvGrpSpPr>
          <p:cNvPr id="6" name="Group 6"/>
          <p:cNvGrpSpPr/>
          <p:nvPr/>
        </p:nvGrpSpPr>
        <p:grpSpPr>
          <a:xfrm>
            <a:off x="191938" y="7023255"/>
            <a:ext cx="3086100" cy="3086100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812800" y="0"/>
                  </a:moveTo>
                  <a:lnTo>
                    <a:pt x="0" y="0"/>
                  </a:lnTo>
                  <a:lnTo>
                    <a:pt x="0" y="624840"/>
                  </a:lnTo>
                  <a:lnTo>
                    <a:pt x="157480" y="624840"/>
                  </a:lnTo>
                  <a:lnTo>
                    <a:pt x="157480" y="812800"/>
                  </a:lnTo>
                  <a:lnTo>
                    <a:pt x="463550" y="624840"/>
                  </a:lnTo>
                  <a:lnTo>
                    <a:pt x="812800" y="624840"/>
                  </a:lnTo>
                  <a:lnTo>
                    <a:pt x="812800" y="0"/>
                  </a:lnTo>
                  <a:close/>
                </a:path>
              </a:pathLst>
            </a:custGeom>
            <a:solidFill>
              <a:srgbClr val="E3C770"/>
            </a:solidFill>
          </p:spPr>
          <p:txBody>
            <a:bodyPr/>
            <a:lstStyle/>
            <a:p>
              <a:endParaRPr lang="en-NZ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812800" cy="6699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r>
                <a:rPr lang="en-US" sz="2599" spc="90">
                  <a:solidFill>
                    <a:srgbClr val="000000"/>
                  </a:solidFill>
                  <a:latin typeface="Inter Italics"/>
                </a:rPr>
                <a:t>“You can’t sell</a:t>
              </a:r>
            </a:p>
            <a:p>
              <a:pPr algn="ctr">
                <a:lnSpc>
                  <a:spcPts val="3639"/>
                </a:lnSpc>
              </a:pPr>
              <a:r>
                <a:rPr lang="en-US" sz="2599" spc="90">
                  <a:solidFill>
                    <a:srgbClr val="000000"/>
                  </a:solidFill>
                  <a:latin typeface="Inter Italics"/>
                </a:rPr>
                <a:t>a secret...”</a:t>
              </a:r>
            </a:p>
            <a:p>
              <a:pPr algn="r">
                <a:lnSpc>
                  <a:spcPts val="2239"/>
                </a:lnSpc>
              </a:pPr>
              <a:r>
                <a:rPr lang="en-US" sz="1599" spc="55">
                  <a:solidFill>
                    <a:srgbClr val="000000"/>
                  </a:solidFill>
                  <a:latin typeface="Inter"/>
                </a:rPr>
                <a:t>S.B. Auckland  </a:t>
              </a: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4188152" y="5508700"/>
            <a:ext cx="10066251" cy="3308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749"/>
              </a:lnSpc>
            </a:pPr>
            <a:r>
              <a:rPr lang="en-US" sz="6999" spc="783">
                <a:solidFill>
                  <a:srgbClr val="FFFFFF"/>
                </a:solidFill>
                <a:latin typeface="Montserrat Bold"/>
              </a:rPr>
              <a:t>ENTER</a:t>
            </a:r>
          </a:p>
          <a:p>
            <a:pPr algn="ctr">
              <a:lnSpc>
                <a:spcPts val="8749"/>
              </a:lnSpc>
            </a:pPr>
            <a:r>
              <a:rPr lang="en-US" sz="6999" spc="783">
                <a:solidFill>
                  <a:srgbClr val="FFFFFF"/>
                </a:solidFill>
                <a:latin typeface="Montserrat Bold"/>
              </a:rPr>
              <a:t>SPONSOR</a:t>
            </a:r>
          </a:p>
          <a:p>
            <a:pPr algn="ctr">
              <a:lnSpc>
                <a:spcPts val="8749"/>
              </a:lnSpc>
            </a:pPr>
            <a:r>
              <a:rPr lang="en-US" sz="6999" spc="783">
                <a:solidFill>
                  <a:srgbClr val="FFFFFF"/>
                </a:solidFill>
                <a:latin typeface="Montserrat Bold"/>
              </a:rPr>
              <a:t>ATTEND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48" r="-448"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3" name="AutoShape 3"/>
          <p:cNvSpPr/>
          <p:nvPr/>
        </p:nvSpPr>
        <p:spPr>
          <a:xfrm>
            <a:off x="8049560" y="9116683"/>
            <a:ext cx="2343436" cy="0"/>
          </a:xfrm>
          <a:prstGeom prst="line">
            <a:avLst/>
          </a:prstGeom>
          <a:ln w="66675" cap="rnd">
            <a:solidFill>
              <a:srgbClr val="FFFFFF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en-NZ"/>
          </a:p>
        </p:txBody>
      </p:sp>
      <p:sp>
        <p:nvSpPr>
          <p:cNvPr id="4" name="TextBox 4"/>
          <p:cNvSpPr txBox="1"/>
          <p:nvPr/>
        </p:nvSpPr>
        <p:spPr>
          <a:xfrm>
            <a:off x="2764061" y="3119157"/>
            <a:ext cx="12914433" cy="2545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860"/>
              </a:lnSpc>
            </a:pPr>
            <a:r>
              <a:rPr lang="en-US" sz="14900" spc="1415">
                <a:solidFill>
                  <a:srgbClr val="FAD34B"/>
                </a:solidFill>
                <a:latin typeface="Montserrat Bold"/>
              </a:rPr>
              <a:t>AWARDS</a:t>
            </a:r>
          </a:p>
        </p:txBody>
      </p:sp>
      <p:sp>
        <p:nvSpPr>
          <p:cNvPr id="5" name="Freeform 5"/>
          <p:cNvSpPr/>
          <p:nvPr/>
        </p:nvSpPr>
        <p:spPr>
          <a:xfrm>
            <a:off x="6257570" y="607343"/>
            <a:ext cx="5772860" cy="3021130"/>
          </a:xfrm>
          <a:custGeom>
            <a:avLst/>
            <a:gdLst/>
            <a:ahLst/>
            <a:cxnLst/>
            <a:rect l="l" t="t" r="r" b="b"/>
            <a:pathLst>
              <a:path w="5772860" h="3021130">
                <a:moveTo>
                  <a:pt x="0" y="0"/>
                </a:moveTo>
                <a:lnTo>
                  <a:pt x="5772860" y="0"/>
                </a:lnTo>
                <a:lnTo>
                  <a:pt x="5772860" y="3021130"/>
                </a:lnTo>
                <a:lnTo>
                  <a:pt x="0" y="302113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6" name="TextBox 6"/>
          <p:cNvSpPr txBox="1"/>
          <p:nvPr/>
        </p:nvSpPr>
        <p:spPr>
          <a:xfrm>
            <a:off x="4188152" y="5489650"/>
            <a:ext cx="10066251" cy="7641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8"/>
              </a:lnSpc>
            </a:pPr>
            <a:r>
              <a:rPr lang="en-US" sz="4700" spc="526">
                <a:solidFill>
                  <a:srgbClr val="FFFFFF"/>
                </a:solidFill>
                <a:latin typeface="Montserrat Bold"/>
              </a:rPr>
              <a:t>DINNER &amp; CEREMONY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610942" y="6879602"/>
            <a:ext cx="11066115" cy="927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699"/>
              </a:lnSpc>
              <a:spcBef>
                <a:spcPct val="0"/>
              </a:spcBef>
            </a:pPr>
            <a:r>
              <a:rPr lang="en-US" sz="5499">
                <a:solidFill>
                  <a:srgbClr val="F6F5F3"/>
                </a:solidFill>
                <a:latin typeface="Inter Bold"/>
              </a:rPr>
              <a:t>SATURDAY 16 NOVEMBER 2024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962417" y="7740027"/>
            <a:ext cx="10169872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Inter"/>
              </a:rPr>
              <a:t>Single Tickets and Branded Tables of 10 Available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580</Words>
  <Application>Microsoft Office PowerPoint</Application>
  <PresentationFormat>Custom</PresentationFormat>
  <Paragraphs>119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Montserrat Bold</vt:lpstr>
      <vt:lpstr>Inter Italics</vt:lpstr>
      <vt:lpstr>Montserrat Bold Italics</vt:lpstr>
      <vt:lpstr>Muli Heavy</vt:lpstr>
      <vt:lpstr>Inter</vt:lpstr>
      <vt:lpstr>Inter Bold</vt:lpstr>
      <vt:lpstr>Calibri</vt:lpstr>
      <vt:lpstr>Arial</vt:lpstr>
      <vt:lpstr>Montserrat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Awards Launch 2024</dc:title>
  <dc:creator>Helen Garner</dc:creator>
  <cp:lastModifiedBy>Helen Garner</cp:lastModifiedBy>
  <cp:revision>2</cp:revision>
  <dcterms:created xsi:type="dcterms:W3CDTF">2006-08-16T00:00:00Z</dcterms:created>
  <dcterms:modified xsi:type="dcterms:W3CDTF">2024-06-06T02:55:08Z</dcterms:modified>
  <dc:identifier>DAGHOrjIgCs</dc:identifier>
</cp:coreProperties>
</file>